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25"/>
  </p:notesMasterIdLst>
  <p:sldIdLst>
    <p:sldId id="256" r:id="rId2"/>
    <p:sldId id="260" r:id="rId3"/>
    <p:sldId id="261" r:id="rId4"/>
    <p:sldId id="350" r:id="rId5"/>
    <p:sldId id="303" r:id="rId6"/>
    <p:sldId id="287" r:id="rId7"/>
    <p:sldId id="349" r:id="rId8"/>
    <p:sldId id="293" r:id="rId9"/>
    <p:sldId id="317" r:id="rId10"/>
    <p:sldId id="344" r:id="rId11"/>
    <p:sldId id="345" r:id="rId12"/>
    <p:sldId id="346" r:id="rId13"/>
    <p:sldId id="347" r:id="rId14"/>
    <p:sldId id="348" r:id="rId15"/>
    <p:sldId id="295" r:id="rId16"/>
    <p:sldId id="257" r:id="rId17"/>
    <p:sldId id="307" r:id="rId18"/>
    <p:sldId id="343" r:id="rId19"/>
    <p:sldId id="305" r:id="rId20"/>
    <p:sldId id="338" r:id="rId21"/>
    <p:sldId id="339" r:id="rId22"/>
    <p:sldId id="342" r:id="rId23"/>
    <p:sldId id="282" r:id="rId2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0" autoAdjust="0"/>
    <p:restoredTop sz="93327" autoAdjust="0"/>
  </p:normalViewPr>
  <p:slideViewPr>
    <p:cSldViewPr>
      <p:cViewPr varScale="1">
        <p:scale>
          <a:sx n="89" d="100"/>
          <a:sy n="89" d="100"/>
        </p:scale>
        <p:origin x="1768" y="17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0"/>
            <a:ext cx="3038475" cy="462120"/>
          </a:xfrm>
          <a:prstGeom prst="rect">
            <a:avLst/>
          </a:prstGeom>
        </p:spPr>
        <p:txBody>
          <a:bodyPr vert="horz" lIns="91440" tIns="45720" rIns="91440" bIns="45720" rtlCol="0"/>
          <a:lstStyle>
            <a:lvl1pPr algn="r">
              <a:defRPr sz="1200"/>
            </a:lvl1pPr>
          </a:lstStyle>
          <a:p>
            <a:fld id="{6ADA0C4D-12E9-4DB0-BA1F-2C939D0E1741}" type="datetimeFigureOut">
              <a:rPr lang="en-US" smtClean="0"/>
              <a:t>7/22/20</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767"/>
            <a:ext cx="5607050" cy="415591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378"/>
            <a:ext cx="3038475" cy="462120"/>
          </a:xfrm>
          <a:prstGeom prst="rect">
            <a:avLst/>
          </a:prstGeom>
        </p:spPr>
        <p:txBody>
          <a:bodyPr vert="horz" lIns="91440" tIns="45720" rIns="91440" bIns="45720" rtlCol="0" anchor="b"/>
          <a:lstStyle>
            <a:lvl1pPr algn="r">
              <a:defRPr sz="1200"/>
            </a:lvl1pPr>
          </a:lstStyle>
          <a:p>
            <a:fld id="{AE8FA7FB-4538-4CAE-8EA6-759C75603312}" type="slidenum">
              <a:rPr lang="en-US" smtClean="0"/>
              <a:t>‹#›</a:t>
            </a:fld>
            <a:endParaRPr lang="en-US"/>
          </a:p>
        </p:txBody>
      </p:sp>
    </p:spTree>
    <p:extLst>
      <p:ext uri="{BB962C8B-B14F-4D97-AF65-F5344CB8AC3E}">
        <p14:creationId xmlns:p14="http://schemas.microsoft.com/office/powerpoint/2010/main" val="3886761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7/22/20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FB4290-6522-4139-852E-05BD9E7F0D2E}" type="datetime1">
              <a:rPr lang="en-US" smtClean="0"/>
              <a:pPr/>
              <a:t>7/22/20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955F9-81EA-47C5-8059-9E5C2B437C70}" type="datetime1">
              <a:rPr lang="en-US" smtClean="0"/>
              <a:pPr/>
              <a:t>7/22/20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F607B-A47E-422C-9BEF-122CCDB7C526}" type="datetime1">
              <a:rPr lang="en-US" smtClean="0"/>
              <a:pPr/>
              <a:t>7/22/20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7/22/20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7/22/20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D295D-4A77-4DEB-B04C-9F4282A8BC04}" type="datetime1">
              <a:rPr lang="en-US" smtClean="0"/>
              <a:pPr/>
              <a:t>7/22/20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28685-4D0C-42D5-8013-B5904CD1FCBC}" type="datetime1">
              <a:rPr lang="en-US" smtClean="0"/>
              <a:pPr/>
              <a:t>7/22/20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7/22/20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7/22/20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7/22/20</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7/22/20</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c.manuscriptcentral.com/mrjiam"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meraldinsight.com/journal/mrjiam"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543800" cy="2593975"/>
          </a:xfrm>
        </p:spPr>
        <p:txBody>
          <a:bodyPr/>
          <a:lstStyle/>
          <a:p>
            <a:r>
              <a:rPr lang="en-US" sz="6000" dirty="0"/>
              <a:t>Iberoamerican Academy of Management </a:t>
            </a:r>
            <a:br>
              <a:rPr lang="en-US" sz="6000" dirty="0"/>
            </a:br>
            <a:r>
              <a:rPr lang="en-US" sz="6000" dirty="0"/>
              <a:t>Business Meeting</a:t>
            </a:r>
          </a:p>
        </p:txBody>
      </p:sp>
      <p:sp>
        <p:nvSpPr>
          <p:cNvPr id="3" name="Subtitle 2"/>
          <p:cNvSpPr>
            <a:spLocks noGrp="1"/>
          </p:cNvSpPr>
          <p:nvPr>
            <p:ph type="subTitle" idx="1"/>
          </p:nvPr>
        </p:nvSpPr>
        <p:spPr/>
        <p:txBody>
          <a:bodyPr/>
          <a:lstStyle/>
          <a:p>
            <a:r>
              <a:rPr lang="en-US" dirty="0"/>
              <a:t>Virtual, August 2020</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a:t>
            </a:fld>
            <a:endParaRPr lang="en-US" dirty="0"/>
          </a:p>
        </p:txBody>
      </p:sp>
      <p:pic>
        <p:nvPicPr>
          <p:cNvPr id="1026"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4800600"/>
            <a:ext cx="176149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1254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pPr lvl="0"/>
            <a:r>
              <a:rPr lang="en-US" i="1" dirty="0"/>
              <a:t>Management Research</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10</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250760"/>
            <a:ext cx="7960360" cy="5226239"/>
          </a:xfrm>
        </p:spPr>
        <p:txBody>
          <a:bodyPr>
            <a:normAutofit/>
          </a:bodyPr>
          <a:lstStyle/>
          <a:p>
            <a:r>
              <a:rPr lang="en-US" sz="2800" dirty="0"/>
              <a:t>Jose Ernesto </a:t>
            </a:r>
            <a:r>
              <a:rPr lang="en-US" sz="2800" dirty="0" err="1"/>
              <a:t>Amorós</a:t>
            </a:r>
            <a:r>
              <a:rPr lang="en-US" sz="2800" dirty="0"/>
              <a:t> Espinosa</a:t>
            </a:r>
            <a:endParaRPr lang="en-US" sz="2800" dirty="0">
              <a:solidFill>
                <a:srgbClr val="FF0000"/>
              </a:solidFill>
            </a:endParaRPr>
          </a:p>
          <a:p>
            <a:pPr marL="114300" indent="0">
              <a:buNone/>
            </a:pPr>
            <a:endParaRPr lang="en-US" sz="2800" dirty="0">
              <a:solidFill>
                <a:srgbClr val="FF0000"/>
              </a:solidFill>
            </a:endParaRPr>
          </a:p>
        </p:txBody>
      </p:sp>
    </p:spTree>
    <p:extLst>
      <p:ext uri="{BB962C8B-B14F-4D97-AF65-F5344CB8AC3E}">
        <p14:creationId xmlns:p14="http://schemas.microsoft.com/office/powerpoint/2010/main" val="1353725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pPr lvl="0"/>
            <a:r>
              <a:rPr lang="en-US" i="1" dirty="0"/>
              <a:t>Management Research</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11</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69240" y="1371600"/>
            <a:ext cx="8112760" cy="5181600"/>
          </a:xfrm>
        </p:spPr>
        <p:txBody>
          <a:bodyPr>
            <a:normAutofit fontScale="85000" lnSpcReduction="10000"/>
          </a:bodyPr>
          <a:lstStyle/>
          <a:p>
            <a:r>
              <a:rPr lang="en-US" sz="2800" dirty="0"/>
              <a:t>Management Research </a:t>
            </a:r>
            <a:r>
              <a:rPr lang="en-US" sz="2800" b="1" i="1" dirty="0"/>
              <a:t>continues growing</a:t>
            </a:r>
          </a:p>
          <a:p>
            <a:pPr lvl="1">
              <a:spcBef>
                <a:spcPts val="0"/>
              </a:spcBef>
            </a:pPr>
            <a:r>
              <a:rPr lang="en-US" sz="2600" dirty="0"/>
              <a:t>Number of users (see next slide)</a:t>
            </a:r>
          </a:p>
          <a:p>
            <a:pPr lvl="1">
              <a:spcBef>
                <a:spcPts val="0"/>
              </a:spcBef>
            </a:pPr>
            <a:r>
              <a:rPr lang="en-US" sz="2600" dirty="0"/>
              <a:t>Now ranked by: </a:t>
            </a:r>
            <a:r>
              <a:rPr lang="en-US" sz="2600" b="1" i="1" dirty="0"/>
              <a:t>ABS academic journals list</a:t>
            </a:r>
            <a:r>
              <a:rPr lang="en-US" sz="2600" dirty="0"/>
              <a:t>; </a:t>
            </a:r>
            <a:r>
              <a:rPr lang="en-US" sz="2600" b="1" i="1" dirty="0"/>
              <a:t>Scopus</a:t>
            </a:r>
            <a:r>
              <a:rPr lang="en-US" sz="2600" dirty="0"/>
              <a:t> (</a:t>
            </a:r>
            <a:r>
              <a:rPr lang="en-US" sz="1600" i="1" dirty="0"/>
              <a:t>H-index=15; SRJ=0.35 (Q2)</a:t>
            </a:r>
            <a:r>
              <a:rPr lang="en-US" sz="2600" dirty="0"/>
              <a:t>) and </a:t>
            </a:r>
            <a:r>
              <a:rPr lang="en-US" sz="2600" b="1" i="1" dirty="0"/>
              <a:t>Thomson Reuters Emerging Sources Citation Index </a:t>
            </a:r>
            <a:r>
              <a:rPr lang="en-US" sz="2600" dirty="0"/>
              <a:t>(</a:t>
            </a:r>
            <a:r>
              <a:rPr lang="en-US" sz="1600" i="1" dirty="0" err="1"/>
              <a:t>CiteScore</a:t>
            </a:r>
            <a:r>
              <a:rPr lang="en-US" sz="1600" i="1" dirty="0"/>
              <a:t> 2018: 0.85</a:t>
            </a:r>
            <a:r>
              <a:rPr lang="en-US" sz="2600" dirty="0"/>
              <a:t>)</a:t>
            </a:r>
            <a:r>
              <a:rPr lang="en-US" sz="2400" dirty="0"/>
              <a:t> </a:t>
            </a:r>
          </a:p>
          <a:p>
            <a:pPr lvl="1">
              <a:spcBef>
                <a:spcPts val="0"/>
              </a:spcBef>
            </a:pPr>
            <a:r>
              <a:rPr lang="en-US" sz="2100" dirty="0"/>
              <a:t>Is now ranked A3 on QUALIS </a:t>
            </a:r>
            <a:r>
              <a:rPr lang="en-US" sz="2100" dirty="0" err="1"/>
              <a:t>Brasil</a:t>
            </a:r>
            <a:endParaRPr lang="en-US" sz="2400" b="1" i="1" dirty="0"/>
          </a:p>
          <a:p>
            <a:r>
              <a:rPr lang="en-US" sz="2800" dirty="0"/>
              <a:t>Management Research is </a:t>
            </a:r>
            <a:r>
              <a:rPr lang="en-US" sz="2800" b="1" i="1" dirty="0"/>
              <a:t>indexed</a:t>
            </a:r>
            <a:r>
              <a:rPr lang="en-US" sz="2800" dirty="0"/>
              <a:t>, </a:t>
            </a:r>
            <a:r>
              <a:rPr lang="en-US" sz="2800" b="1" i="1" dirty="0"/>
              <a:t>abstracted</a:t>
            </a:r>
            <a:r>
              <a:rPr lang="en-US" sz="2800" dirty="0"/>
              <a:t> and </a:t>
            </a:r>
            <a:r>
              <a:rPr lang="en-US" sz="2800" b="1" i="1" dirty="0"/>
              <a:t>ranked</a:t>
            </a:r>
            <a:r>
              <a:rPr lang="en-US" sz="2800" dirty="0"/>
              <a:t> by</a:t>
            </a:r>
          </a:p>
          <a:p>
            <a:pPr lvl="1"/>
            <a:r>
              <a:rPr lang="en-US" sz="2400" dirty="0"/>
              <a:t>ABI INFORM;  AIDEA 2015-2016 Journal Rating; Cabell's Directories of Publishing Opportunities in Management; EBSCOhost; Excellence in Research for Australia (ERA); QUALIS; </a:t>
            </a:r>
            <a:r>
              <a:rPr lang="en-US" sz="2400" dirty="0" err="1"/>
              <a:t>Latindex</a:t>
            </a:r>
            <a:r>
              <a:rPr lang="en-US" sz="2400" dirty="0"/>
              <a:t> (Catalog and Directory); Summon; ProQuest; </a:t>
            </a:r>
            <a:r>
              <a:rPr lang="en-US" sz="2400" dirty="0" err="1"/>
              <a:t>ReadCube</a:t>
            </a:r>
            <a:r>
              <a:rPr lang="en-US" sz="2400" dirty="0"/>
              <a:t> Discover; ABS; Scopus; Thomson Reuters Emerging Sources Citation Index; TOC Premier</a:t>
            </a:r>
          </a:p>
          <a:p>
            <a:r>
              <a:rPr lang="en-US" sz="2800" dirty="0"/>
              <a:t>Recently applied to the new edition of the ERA list (supported by the University of Queensland and Prof. Manuel Becerra)</a:t>
            </a:r>
          </a:p>
        </p:txBody>
      </p:sp>
    </p:spTree>
    <p:extLst>
      <p:ext uri="{BB962C8B-B14F-4D97-AF65-F5344CB8AC3E}">
        <p14:creationId xmlns:p14="http://schemas.microsoft.com/office/powerpoint/2010/main" val="3942669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pPr lvl="0"/>
            <a:r>
              <a:rPr lang="en-US" i="1" dirty="0"/>
              <a:t>Management Research</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12</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188331"/>
            <a:ext cx="7620000" cy="4800600"/>
          </a:xfrm>
        </p:spPr>
        <p:txBody>
          <a:bodyPr>
            <a:normAutofit/>
          </a:bodyPr>
          <a:lstStyle/>
          <a:p>
            <a:r>
              <a:rPr lang="en-US" sz="2800" dirty="0"/>
              <a:t>Latest usage data</a:t>
            </a:r>
          </a:p>
        </p:txBody>
      </p:sp>
      <p:pic>
        <p:nvPicPr>
          <p:cNvPr id="8" name="Imagen 7"/>
          <p:cNvPicPr>
            <a:picLocks noChangeAspect="1"/>
          </p:cNvPicPr>
          <p:nvPr/>
        </p:nvPicPr>
        <p:blipFill>
          <a:blip r:embed="rId3"/>
          <a:stretch>
            <a:fillRect/>
          </a:stretch>
        </p:blipFill>
        <p:spPr>
          <a:xfrm>
            <a:off x="5659707" y="152400"/>
            <a:ext cx="2525346" cy="2846365"/>
          </a:xfrm>
          <a:prstGeom prst="rect">
            <a:avLst/>
          </a:prstGeom>
        </p:spPr>
      </p:pic>
      <p:pic>
        <p:nvPicPr>
          <p:cNvPr id="9" name="Imagen 8"/>
          <p:cNvPicPr>
            <a:picLocks noChangeAspect="1"/>
          </p:cNvPicPr>
          <p:nvPr/>
        </p:nvPicPr>
        <p:blipFill>
          <a:blip r:embed="rId4"/>
          <a:stretch>
            <a:fillRect/>
          </a:stretch>
        </p:blipFill>
        <p:spPr>
          <a:xfrm>
            <a:off x="114886" y="2720948"/>
            <a:ext cx="6933028" cy="3167312"/>
          </a:xfrm>
          <a:prstGeom prst="rect">
            <a:avLst/>
          </a:prstGeom>
        </p:spPr>
      </p:pic>
    </p:spTree>
    <p:extLst>
      <p:ext uri="{BB962C8B-B14F-4D97-AF65-F5344CB8AC3E}">
        <p14:creationId xmlns:p14="http://schemas.microsoft.com/office/powerpoint/2010/main" val="3187183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pPr lvl="0"/>
            <a:r>
              <a:rPr lang="en-US" i="1" dirty="0"/>
              <a:t>Management Research</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13</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28600" y="1143000"/>
            <a:ext cx="8153400" cy="5410200"/>
          </a:xfrm>
        </p:spPr>
        <p:txBody>
          <a:bodyPr>
            <a:noAutofit/>
          </a:bodyPr>
          <a:lstStyle/>
          <a:p>
            <a:pPr marL="180000">
              <a:spcBef>
                <a:spcPts val="0"/>
              </a:spcBef>
            </a:pPr>
            <a:r>
              <a:rPr lang="en-US" sz="2000" b="1" i="1" dirty="0"/>
              <a:t>2019 Emerald Literati Award Winners</a:t>
            </a:r>
          </a:p>
          <a:p>
            <a:pPr marL="180000" lvl="1" indent="0" algn="ctr">
              <a:spcBef>
                <a:spcPts val="0"/>
              </a:spcBef>
              <a:buNone/>
            </a:pPr>
            <a:r>
              <a:rPr lang="en-US" b="1" u="sng" dirty="0">
                <a:effectLst>
                  <a:outerShdw blurRad="38100" dist="38100" dir="2700000" algn="tl">
                    <a:srgbClr val="000000">
                      <a:alpha val="43137"/>
                    </a:srgbClr>
                  </a:outerShdw>
                </a:effectLst>
              </a:rPr>
              <a:t>Winner</a:t>
            </a:r>
          </a:p>
          <a:p>
            <a:pPr marL="180000" lvl="1" indent="0">
              <a:spcBef>
                <a:spcPts val="0"/>
              </a:spcBef>
              <a:buNone/>
            </a:pPr>
            <a:r>
              <a:rPr lang="en-US" dirty="0"/>
              <a:t>Volume 16 number 1 </a:t>
            </a:r>
          </a:p>
          <a:p>
            <a:pPr marL="180000" lvl="1" indent="0">
              <a:spcBef>
                <a:spcPts val="0"/>
              </a:spcBef>
              <a:buNone/>
            </a:pPr>
            <a:r>
              <a:rPr lang="en-US" i="1" dirty="0"/>
              <a:t>The two sides of CEO pay injustice</a:t>
            </a:r>
          </a:p>
          <a:p>
            <a:pPr marL="180000" lvl="1" indent="0">
              <a:spcBef>
                <a:spcPts val="0"/>
              </a:spcBef>
              <a:buNone/>
            </a:pPr>
            <a:r>
              <a:rPr lang="en-US" dirty="0"/>
              <a:t> Herman </a:t>
            </a:r>
            <a:r>
              <a:rPr lang="en-US" dirty="0" err="1"/>
              <a:t>Aguinis</a:t>
            </a:r>
            <a:r>
              <a:rPr lang="en-US" dirty="0"/>
              <a:t>, Geoffrey P. Martin, Luis R. Gomez-Mejia, Ernest H. O’Boyle, Jr., Harry </a:t>
            </a:r>
            <a:r>
              <a:rPr lang="en-US" dirty="0" err="1"/>
              <a:t>Joo</a:t>
            </a:r>
            <a:endParaRPr lang="en-US" dirty="0"/>
          </a:p>
          <a:p>
            <a:pPr marL="180000" lvl="1" indent="0">
              <a:spcBef>
                <a:spcPts val="0"/>
              </a:spcBef>
              <a:buNone/>
            </a:pPr>
            <a:endParaRPr lang="en-US" dirty="0"/>
          </a:p>
          <a:p>
            <a:pPr marL="180000" lvl="1" indent="0" algn="ctr">
              <a:spcBef>
                <a:spcPts val="0"/>
              </a:spcBef>
              <a:buNone/>
            </a:pPr>
            <a:r>
              <a:rPr lang="en-US" b="1" u="sng" dirty="0">
                <a:effectLst>
                  <a:outerShdw blurRad="38100" dist="38100" dir="2700000" algn="tl">
                    <a:srgbClr val="000000">
                      <a:alpha val="43137"/>
                    </a:srgbClr>
                  </a:outerShdw>
                </a:effectLst>
              </a:rPr>
              <a:t>Highly commended</a:t>
            </a:r>
          </a:p>
          <a:p>
            <a:pPr marL="180000" lvl="1" indent="0">
              <a:spcBef>
                <a:spcPts val="0"/>
              </a:spcBef>
              <a:buNone/>
            </a:pPr>
            <a:r>
              <a:rPr lang="en-US" dirty="0"/>
              <a:t>Volume 16 number 2</a:t>
            </a:r>
          </a:p>
          <a:p>
            <a:pPr marL="180000" lvl="1" indent="0">
              <a:spcBef>
                <a:spcPts val="0"/>
              </a:spcBef>
              <a:buNone/>
            </a:pPr>
            <a:r>
              <a:rPr lang="en-US" i="1" dirty="0"/>
              <a:t>Ambidexterity strategies in illegitimate institutional contexts: the role of informal institutions</a:t>
            </a:r>
          </a:p>
          <a:p>
            <a:pPr marL="180000" lvl="1" indent="0">
              <a:spcBef>
                <a:spcPts val="0"/>
              </a:spcBef>
              <a:buNone/>
            </a:pPr>
            <a:r>
              <a:rPr lang="en-US" dirty="0" err="1"/>
              <a:t>Jacobo</a:t>
            </a:r>
            <a:r>
              <a:rPr lang="en-US" dirty="0"/>
              <a:t> Ramirez, Claudia </a:t>
            </a:r>
            <a:r>
              <a:rPr lang="en-US" dirty="0" err="1"/>
              <a:t>Vélez</a:t>
            </a:r>
            <a:r>
              <a:rPr lang="en-US" dirty="0"/>
              <a:t>-Zapata, Sergio Madero</a:t>
            </a:r>
          </a:p>
          <a:p>
            <a:pPr marL="180000" lvl="1" indent="0">
              <a:spcBef>
                <a:spcPts val="0"/>
              </a:spcBef>
              <a:buNone/>
            </a:pPr>
            <a:r>
              <a:rPr lang="en-US" b="1" i="1" dirty="0"/>
              <a:t>Winner of the IAM 2018 Conference Best Paper Award</a:t>
            </a:r>
          </a:p>
          <a:p>
            <a:pPr marL="180000" lvl="1" indent="0">
              <a:spcBef>
                <a:spcPts val="0"/>
              </a:spcBef>
              <a:buNone/>
            </a:pPr>
            <a:endParaRPr lang="en-US" dirty="0"/>
          </a:p>
          <a:p>
            <a:pPr marL="180000" lvl="1" indent="0">
              <a:spcBef>
                <a:spcPts val="0"/>
              </a:spcBef>
              <a:buNone/>
            </a:pPr>
            <a:endParaRPr lang="en-US" dirty="0"/>
          </a:p>
          <a:p>
            <a:pPr marL="180000" lvl="1" indent="0" algn="ctr">
              <a:spcBef>
                <a:spcPts val="0"/>
              </a:spcBef>
              <a:buNone/>
            </a:pPr>
            <a:r>
              <a:rPr lang="en-US" b="1" u="sng" dirty="0">
                <a:effectLst>
                  <a:outerShdw blurRad="38100" dist="38100" dir="2700000" algn="tl">
                    <a:srgbClr val="000000">
                      <a:alpha val="43137"/>
                    </a:srgbClr>
                  </a:outerShdw>
                </a:effectLst>
              </a:rPr>
              <a:t>Outstanding reviewer</a:t>
            </a:r>
          </a:p>
          <a:p>
            <a:pPr marL="180000" lvl="1" indent="0">
              <a:spcBef>
                <a:spcPts val="0"/>
              </a:spcBef>
              <a:buNone/>
            </a:pPr>
            <a:r>
              <a:rPr lang="es-ES" dirty="0"/>
              <a:t>Valentina </a:t>
            </a:r>
            <a:r>
              <a:rPr lang="es-ES" dirty="0" err="1"/>
              <a:t>Lazzarotti</a:t>
            </a:r>
            <a:endParaRPr lang="en-US" sz="2000" dirty="0"/>
          </a:p>
        </p:txBody>
      </p:sp>
    </p:spTree>
    <p:extLst>
      <p:ext uri="{BB962C8B-B14F-4D97-AF65-F5344CB8AC3E}">
        <p14:creationId xmlns:p14="http://schemas.microsoft.com/office/powerpoint/2010/main" val="2690285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pPr lvl="0"/>
            <a:r>
              <a:rPr lang="en-US" i="1" dirty="0"/>
              <a:t>Management Research</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14</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69240" y="1295400"/>
            <a:ext cx="8112760" cy="5257800"/>
          </a:xfrm>
        </p:spPr>
        <p:txBody>
          <a:bodyPr>
            <a:normAutofit fontScale="77500" lnSpcReduction="20000"/>
          </a:bodyPr>
          <a:lstStyle/>
          <a:p>
            <a:pPr>
              <a:spcBef>
                <a:spcPts val="400"/>
              </a:spcBef>
              <a:spcAft>
                <a:spcPts val="400"/>
              </a:spcAft>
            </a:pPr>
            <a:r>
              <a:rPr lang="en-US" sz="2800" b="1" i="1" dirty="0"/>
              <a:t>Goals - Challenges</a:t>
            </a:r>
          </a:p>
          <a:p>
            <a:pPr>
              <a:spcBef>
                <a:spcPts val="400"/>
              </a:spcBef>
              <a:spcAft>
                <a:spcPts val="400"/>
              </a:spcAft>
            </a:pPr>
            <a:r>
              <a:rPr lang="en-US" sz="2800" b="1" i="1" dirty="0"/>
              <a:t>Attract more submissions </a:t>
            </a:r>
            <a:r>
              <a:rPr lang="en-US" sz="2800" dirty="0"/>
              <a:t>still our major challenge/goal.</a:t>
            </a:r>
          </a:p>
          <a:p>
            <a:pPr marL="617220" lvl="3">
              <a:spcBef>
                <a:spcPts val="400"/>
              </a:spcBef>
              <a:spcAft>
                <a:spcPts val="400"/>
              </a:spcAft>
              <a:buClr>
                <a:schemeClr val="accent1"/>
              </a:buClr>
            </a:pPr>
            <a:r>
              <a:rPr lang="en-US" sz="2600" dirty="0"/>
              <a:t>Number of submissions still relatively low</a:t>
            </a:r>
          </a:p>
          <a:p>
            <a:pPr marL="617220" lvl="3">
              <a:spcBef>
                <a:spcPts val="400"/>
              </a:spcBef>
              <a:spcAft>
                <a:spcPts val="400"/>
              </a:spcAft>
              <a:buClr>
                <a:schemeClr val="accent1"/>
              </a:buClr>
            </a:pPr>
            <a:r>
              <a:rPr lang="en-US" sz="2600" dirty="0"/>
              <a:t>About half of new submissions are desk rejected</a:t>
            </a:r>
          </a:p>
          <a:p>
            <a:pPr marL="617220" lvl="3">
              <a:spcBef>
                <a:spcPts val="400"/>
              </a:spcBef>
              <a:spcAft>
                <a:spcPts val="400"/>
              </a:spcAft>
              <a:buClr>
                <a:schemeClr val="accent1"/>
              </a:buClr>
            </a:pPr>
            <a:r>
              <a:rPr lang="en-US" sz="2600" dirty="0"/>
              <a:t>Being in Scopus and Thomson Reuters may help, but need to keep pushing</a:t>
            </a:r>
          </a:p>
          <a:p>
            <a:pPr marL="891540" lvl="4">
              <a:spcBef>
                <a:spcPts val="400"/>
              </a:spcBef>
              <a:spcAft>
                <a:spcPts val="400"/>
              </a:spcAft>
              <a:buClr>
                <a:schemeClr val="accent1"/>
              </a:buClr>
            </a:pPr>
            <a:r>
              <a:rPr lang="en-US" sz="2400" dirty="0"/>
              <a:t>Continue improving our position (also in </a:t>
            </a:r>
            <a:r>
              <a:rPr lang="en-US" sz="2400" dirty="0" err="1"/>
              <a:t>Latindex</a:t>
            </a:r>
            <a:r>
              <a:rPr lang="en-US" sz="2400" dirty="0"/>
              <a:t> and QUALIS)</a:t>
            </a:r>
          </a:p>
          <a:p>
            <a:pPr lvl="1">
              <a:spcBef>
                <a:spcPts val="400"/>
              </a:spcBef>
              <a:spcAft>
                <a:spcPts val="400"/>
              </a:spcAft>
            </a:pPr>
            <a:r>
              <a:rPr lang="en-US" sz="2600" dirty="0"/>
              <a:t>Necessary to be on major indexes and ranks (visibility): JCR comes next</a:t>
            </a:r>
          </a:p>
          <a:p>
            <a:pPr>
              <a:spcBef>
                <a:spcPts val="400"/>
              </a:spcBef>
              <a:spcAft>
                <a:spcPts val="400"/>
              </a:spcAft>
            </a:pPr>
            <a:r>
              <a:rPr lang="en-US" sz="2800" dirty="0"/>
              <a:t>Continue publishing special issues and papers</a:t>
            </a:r>
          </a:p>
          <a:p>
            <a:pPr lvl="1">
              <a:spcBef>
                <a:spcPts val="400"/>
              </a:spcBef>
              <a:spcAft>
                <a:spcPts val="400"/>
              </a:spcAft>
            </a:pPr>
            <a:r>
              <a:rPr lang="en-US" sz="2400" dirty="0"/>
              <a:t>Submit your </a:t>
            </a:r>
            <a:r>
              <a:rPr lang="en-US" sz="2400" b="1" dirty="0"/>
              <a:t>proposals for special issues </a:t>
            </a:r>
            <a:r>
              <a:rPr lang="en-US" sz="2400" dirty="0"/>
              <a:t>to martin.larraza@unavarra.es</a:t>
            </a:r>
          </a:p>
          <a:p>
            <a:pPr lvl="1">
              <a:spcBef>
                <a:spcPts val="400"/>
              </a:spcBef>
              <a:spcAft>
                <a:spcPts val="400"/>
              </a:spcAft>
            </a:pPr>
            <a:r>
              <a:rPr lang="en-US" sz="2400" b="1" dirty="0"/>
              <a:t>Submit your research papers</a:t>
            </a:r>
            <a:r>
              <a:rPr lang="en-US" sz="2400" dirty="0"/>
              <a:t>: </a:t>
            </a:r>
            <a:r>
              <a:rPr lang="en-US" sz="2400" dirty="0">
                <a:hlinkClick r:id="rId3"/>
              </a:rPr>
              <a:t>https://mc.manuscriptcentral.com/mrjiam</a:t>
            </a:r>
            <a:endParaRPr lang="en-US" sz="2400" dirty="0"/>
          </a:p>
          <a:p>
            <a:pPr lvl="1">
              <a:spcBef>
                <a:spcPts val="400"/>
              </a:spcBef>
              <a:spcAft>
                <a:spcPts val="400"/>
              </a:spcAft>
            </a:pPr>
            <a:r>
              <a:rPr lang="en-US" sz="2400" u="sng" dirty="0"/>
              <a:t>Spread the word among your networks</a:t>
            </a:r>
          </a:p>
          <a:p>
            <a:pPr>
              <a:spcBef>
                <a:spcPts val="400"/>
              </a:spcBef>
              <a:spcAft>
                <a:spcPts val="400"/>
              </a:spcAft>
            </a:pPr>
            <a:r>
              <a:rPr lang="en-US" sz="2800" b="1" i="1" dirty="0"/>
              <a:t>Visit</a:t>
            </a:r>
            <a:r>
              <a:rPr lang="en-US" sz="2800" dirty="0"/>
              <a:t> the journal’s web page </a:t>
            </a:r>
            <a:r>
              <a:rPr lang="en-US" sz="2800" dirty="0">
                <a:hlinkClick r:id="rId4"/>
              </a:rPr>
              <a:t>http://www.emeraldinsight.com/journal/mrjiam</a:t>
            </a:r>
            <a:r>
              <a:rPr lang="en-US" sz="2800" dirty="0"/>
              <a:t> </a:t>
            </a:r>
          </a:p>
        </p:txBody>
      </p:sp>
    </p:spTree>
    <p:extLst>
      <p:ext uri="{BB962C8B-B14F-4D97-AF65-F5344CB8AC3E}">
        <p14:creationId xmlns:p14="http://schemas.microsoft.com/office/powerpoint/2010/main" val="3262114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620000" cy="1143000"/>
          </a:xfrm>
        </p:spPr>
        <p:txBody>
          <a:bodyPr/>
          <a:lstStyle/>
          <a:p>
            <a:r>
              <a:rPr lang="it-IT" dirty="0"/>
              <a:t>AOM 2020 PDW  Program</a:t>
            </a:r>
            <a:endParaRPr lang="en-US" dirty="0"/>
          </a:p>
        </p:txBody>
      </p:sp>
      <p:sp>
        <p:nvSpPr>
          <p:cNvPr id="3" name="Content Placeholder 2"/>
          <p:cNvSpPr>
            <a:spLocks noGrp="1"/>
          </p:cNvSpPr>
          <p:nvPr>
            <p:ph idx="1"/>
          </p:nvPr>
        </p:nvSpPr>
        <p:spPr>
          <a:xfrm>
            <a:off x="304800" y="1905000"/>
            <a:ext cx="7620000" cy="5181600"/>
          </a:xfrm>
        </p:spPr>
        <p:txBody>
          <a:bodyPr>
            <a:noAutofit/>
          </a:bodyPr>
          <a:lstStyle/>
          <a:p>
            <a:pPr lvl="1"/>
            <a:r>
              <a:rPr lang="en-US" sz="2800" dirty="0"/>
              <a:t>Carlos </a:t>
            </a:r>
            <a:r>
              <a:rPr lang="en-US" sz="2800" dirty="0" err="1"/>
              <a:t>Alsua</a:t>
            </a:r>
            <a:r>
              <a:rPr lang="en-US" sz="2800" dirty="0"/>
              <a:t>, McGuire Center for Entrepreneurship, Eller School of Management, University of Arizona</a:t>
            </a:r>
          </a:p>
        </p:txBody>
      </p:sp>
      <p:sp>
        <p:nvSpPr>
          <p:cNvPr id="4" name="Slide Number Placeholder 3"/>
          <p:cNvSpPr>
            <a:spLocks noGrp="1"/>
          </p:cNvSpPr>
          <p:nvPr>
            <p:ph type="sldNum" sz="quarter" idx="12"/>
          </p:nvPr>
        </p:nvSpPr>
        <p:spPr/>
        <p:txBody>
          <a:bodyPr/>
          <a:lstStyle/>
          <a:p>
            <a:fld id="{6E2D2B3B-882E-40F3-A32F-6DD516915044}" type="slidenum">
              <a:rPr lang="en-US" smtClean="0"/>
              <a:pPr/>
              <a:t>15</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5885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r>
              <a:rPr lang="en-US" dirty="0"/>
              <a:t>Election</a:t>
            </a:r>
          </a:p>
        </p:txBody>
      </p:sp>
      <p:sp>
        <p:nvSpPr>
          <p:cNvPr id="3" name="Content Placeholder 2"/>
          <p:cNvSpPr>
            <a:spLocks noGrp="1"/>
          </p:cNvSpPr>
          <p:nvPr>
            <p:ph idx="1"/>
          </p:nvPr>
        </p:nvSpPr>
        <p:spPr>
          <a:xfrm>
            <a:off x="304800" y="896655"/>
            <a:ext cx="7620000" cy="5181600"/>
          </a:xfrm>
        </p:spPr>
        <p:txBody>
          <a:bodyPr>
            <a:normAutofit/>
          </a:bodyPr>
          <a:lstStyle/>
          <a:p>
            <a:r>
              <a:rPr lang="en-US" dirty="0"/>
              <a:t>Process</a:t>
            </a:r>
          </a:p>
          <a:p>
            <a:pPr lvl="1"/>
            <a:r>
              <a:rPr lang="en-US" dirty="0"/>
              <a:t>Nominating Committee:</a:t>
            </a:r>
          </a:p>
          <a:p>
            <a:pPr lvl="2"/>
            <a:r>
              <a:rPr lang="en-US" dirty="0"/>
              <a:t>Carolina Gomez, Chair and IAM President</a:t>
            </a:r>
          </a:p>
          <a:p>
            <a:pPr lvl="2"/>
            <a:r>
              <a:rPr lang="en-US" dirty="0"/>
              <a:t>Herman Aguinis, IAM Immediate Past President</a:t>
            </a:r>
          </a:p>
          <a:p>
            <a:pPr lvl="2"/>
            <a:r>
              <a:rPr lang="en-US" dirty="0"/>
              <a:t>Julio de Castro, IAM Past President</a:t>
            </a:r>
          </a:p>
          <a:p>
            <a:pPr lvl="2"/>
            <a:r>
              <a:rPr lang="en-US" dirty="0"/>
              <a:t>Erica </a:t>
            </a:r>
            <a:r>
              <a:rPr lang="en-US" dirty="0" err="1"/>
              <a:t>Salvaj</a:t>
            </a:r>
            <a:r>
              <a:rPr lang="en-US" dirty="0"/>
              <a:t>, IAM Vice President</a:t>
            </a:r>
          </a:p>
          <a:p>
            <a:pPr lvl="2"/>
            <a:r>
              <a:rPr lang="en-US" dirty="0"/>
              <a:t>Len </a:t>
            </a:r>
            <a:r>
              <a:rPr lang="en-US" dirty="0" err="1"/>
              <a:t>Treviño</a:t>
            </a:r>
            <a:r>
              <a:rPr lang="en-US" dirty="0"/>
              <a:t>, IAM Vice President</a:t>
            </a:r>
          </a:p>
          <a:p>
            <a:pPr lvl="1"/>
            <a:r>
              <a:rPr lang="en-US" dirty="0"/>
              <a:t>There is a maximum of three 3-year consecutive terms for VPs and two 3-year consecutive terms for the President</a:t>
            </a:r>
          </a:p>
          <a:p>
            <a:pPr lvl="1"/>
            <a:r>
              <a:rPr lang="en-US" dirty="0"/>
              <a:t>Self-nominations solicited using IBERO and </a:t>
            </a:r>
            <a:r>
              <a:rPr lang="en-US" dirty="0" err="1"/>
              <a:t>listservs</a:t>
            </a:r>
            <a:r>
              <a:rPr lang="en-US" dirty="0"/>
              <a:t> for several AOM divisions (e.g., BPS, HR, RM, OB, ENTP, IM)</a:t>
            </a:r>
          </a:p>
          <a:p>
            <a:pPr marL="411480" lvl="1" indent="0">
              <a:buNone/>
            </a:pPr>
            <a:endParaRPr lang="en-US" dirty="0"/>
          </a:p>
          <a:p>
            <a:pPr lvl="1"/>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16</a:t>
            </a:fld>
            <a:endParaRPr lang="en-US" dirty="0"/>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3489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r>
              <a:rPr lang="en-US" dirty="0"/>
              <a:t>Elections</a:t>
            </a:r>
          </a:p>
        </p:txBody>
      </p:sp>
      <p:sp>
        <p:nvSpPr>
          <p:cNvPr id="3" name="Content Placeholder 2"/>
          <p:cNvSpPr>
            <a:spLocks noGrp="1"/>
          </p:cNvSpPr>
          <p:nvPr>
            <p:ph idx="1"/>
          </p:nvPr>
        </p:nvSpPr>
        <p:spPr>
          <a:xfrm>
            <a:off x="304800" y="896655"/>
            <a:ext cx="7620000" cy="5181600"/>
          </a:xfrm>
        </p:spPr>
        <p:txBody>
          <a:bodyPr>
            <a:normAutofit/>
          </a:bodyPr>
          <a:lstStyle/>
          <a:p>
            <a:r>
              <a:rPr lang="en-US" sz="3000" dirty="0"/>
              <a:t>President</a:t>
            </a:r>
          </a:p>
          <a:p>
            <a:pPr lvl="1"/>
            <a:r>
              <a:rPr lang="en-US" sz="2800" dirty="0"/>
              <a:t>Len Trevino, FAU (USA) </a:t>
            </a:r>
          </a:p>
          <a:p>
            <a:r>
              <a:rPr lang="en-US" sz="3000" dirty="0"/>
              <a:t>VP Renewals:</a:t>
            </a:r>
          </a:p>
          <a:p>
            <a:pPr lvl="1"/>
            <a:r>
              <a:rPr lang="en-US" sz="2800" b="1" dirty="0"/>
              <a:t>Jose Ernesto Amorós Espinosa </a:t>
            </a:r>
            <a:r>
              <a:rPr lang="en-US" sz="2800" dirty="0"/>
              <a:t>(VP), Universidad del </a:t>
            </a:r>
            <a:r>
              <a:rPr lang="en-US" sz="2800" dirty="0" err="1"/>
              <a:t>Desarrollo</a:t>
            </a:r>
            <a:r>
              <a:rPr lang="en-US" sz="2800" dirty="0"/>
              <a:t> (Chile)</a:t>
            </a:r>
          </a:p>
          <a:p>
            <a:pPr lvl="1"/>
            <a:r>
              <a:rPr lang="en-US" sz="2800" b="1" dirty="0"/>
              <a:t>Monica Franco </a:t>
            </a:r>
            <a:r>
              <a:rPr lang="en-US" sz="2800" dirty="0"/>
              <a:t>(VP), </a:t>
            </a:r>
            <a:r>
              <a:rPr lang="en-US" sz="2800" dirty="0" err="1"/>
              <a:t>Cranfield</a:t>
            </a:r>
            <a:r>
              <a:rPr lang="en-US" sz="2800" dirty="0"/>
              <a:t> (UK)</a:t>
            </a:r>
          </a:p>
          <a:p>
            <a:pPr lvl="1"/>
            <a:r>
              <a:rPr lang="en-US" sz="2800" b="1" dirty="0"/>
              <a:t>Jose Luis Rivas Pérez </a:t>
            </a:r>
            <a:r>
              <a:rPr lang="en-US" sz="2800" dirty="0"/>
              <a:t>(VP), ITAM (Mexico)</a:t>
            </a:r>
          </a:p>
          <a:p>
            <a:pPr lvl="1"/>
            <a:r>
              <a:rPr lang="en-US" sz="2800" b="1" dirty="0"/>
              <a:t>Erica Salvaj</a:t>
            </a:r>
            <a:r>
              <a:rPr lang="en-US" sz="2800" dirty="0"/>
              <a:t>, (VP) Universidad del </a:t>
            </a:r>
            <a:r>
              <a:rPr lang="en-US" sz="2800" dirty="0" err="1"/>
              <a:t>Desarrollo</a:t>
            </a:r>
            <a:r>
              <a:rPr lang="en-US" sz="2800" dirty="0"/>
              <a:t>, Chile</a:t>
            </a:r>
          </a:p>
          <a:p>
            <a:pPr lvl="1"/>
            <a:endParaRPr lang="es-ES" dirty="0"/>
          </a:p>
          <a:p>
            <a:pPr lvl="1"/>
            <a:endParaRPr lang="es-ES" dirty="0"/>
          </a:p>
          <a:p>
            <a:pPr lvl="1"/>
            <a:endParaRPr lang="es-ES" dirty="0"/>
          </a:p>
          <a:p>
            <a:pPr lvl="1"/>
            <a:endParaRPr lang="en-US" dirty="0"/>
          </a:p>
          <a:p>
            <a:pPr lvl="1"/>
            <a:endParaRPr lang="en-US" dirty="0"/>
          </a:p>
          <a:p>
            <a:pPr marL="411480" lvl="1" indent="0">
              <a:buNone/>
            </a:pPr>
            <a:endParaRPr lang="en-US" dirty="0"/>
          </a:p>
          <a:p>
            <a:pPr lvl="1"/>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17</a:t>
            </a:fld>
            <a:endParaRPr lang="en-US" dirty="0"/>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6582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Election for President</a:t>
            </a:r>
          </a:p>
        </p:txBody>
      </p:sp>
      <p:sp>
        <p:nvSpPr>
          <p:cNvPr id="3" name="Content Placeholder 2"/>
          <p:cNvSpPr>
            <a:spLocks noGrp="1"/>
          </p:cNvSpPr>
          <p:nvPr>
            <p:ph idx="1"/>
          </p:nvPr>
        </p:nvSpPr>
        <p:spPr/>
        <p:txBody>
          <a:bodyPr>
            <a:normAutofit fontScale="92500" lnSpcReduction="20000"/>
          </a:bodyPr>
          <a:lstStyle/>
          <a:p>
            <a:r>
              <a:rPr lang="en-US" dirty="0"/>
              <a:t>Dr. Len </a:t>
            </a:r>
            <a:r>
              <a:rPr lang="en-US" dirty="0" err="1"/>
              <a:t>Treviño</a:t>
            </a:r>
            <a:r>
              <a:rPr lang="en-US" dirty="0"/>
              <a:t> is the SBA Communications Distinguished Professor in International Business, Professor of Management, and Director of International Business Programs at Florida Atlantic University. He received his Ph.D. and M.B.A. from Indiana University and his B.B.A. magna cum laude from the University of Notre Dame. His research focuses on international business theory, the multinational enterprise, and organizational behavior. His scholarship has appeared in leading management and international business journals, including </a:t>
            </a:r>
            <a:r>
              <a:rPr lang="en-US" i="1" dirty="0"/>
              <a:t>Journal of International Business Studies, Journal of Management, Journal of World Business, Academy of Management Learning and Education, International Business Review, and Management International Review, among many </a:t>
            </a:r>
            <a:r>
              <a:rPr lang="en-US" i="1" dirty="0" err="1"/>
              <a:t>others.</a:t>
            </a:r>
            <a:r>
              <a:rPr lang="en-US" dirty="0" err="1"/>
              <a:t>Dr</a:t>
            </a:r>
            <a:r>
              <a:rPr lang="en-US" dirty="0"/>
              <a:t>. </a:t>
            </a:r>
            <a:r>
              <a:rPr lang="en-US" dirty="0" err="1"/>
              <a:t>Treviño</a:t>
            </a:r>
            <a:r>
              <a:rPr lang="en-US" dirty="0"/>
              <a:t> is Associate Editor at </a:t>
            </a:r>
            <a:r>
              <a:rPr lang="en-US" i="1" dirty="0"/>
              <a:t>Cross Cultural and Strategic Management </a:t>
            </a:r>
            <a:r>
              <a:rPr lang="en-US" dirty="0"/>
              <a:t>and serves on the Editorial Review Board of Journal of World Business. Dr. </a:t>
            </a:r>
            <a:r>
              <a:rPr lang="en-US" dirty="0" err="1"/>
              <a:t>Treviño</a:t>
            </a:r>
            <a:r>
              <a:rPr lang="en-US" dirty="0"/>
              <a:t> has worked and consulted with United Nations Conference on Trade and Development (UNCTAD), Leo Burnett, Whirlpool Corporation, </a:t>
            </a:r>
            <a:r>
              <a:rPr lang="en-US" dirty="0" err="1"/>
              <a:t>Burson-Marsteller</a:t>
            </a:r>
            <a:r>
              <a:rPr lang="en-US" dirty="0"/>
              <a:t>, Monsanto, Dow Brands and Eli Lilly, among others.  He speaks Spanish, French and Russian</a:t>
            </a:r>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18</a:t>
            </a:fld>
            <a:endParaRPr lang="en-US"/>
          </a:p>
        </p:txBody>
      </p:sp>
    </p:spTree>
    <p:extLst>
      <p:ext uri="{BB962C8B-B14F-4D97-AF65-F5344CB8AC3E}">
        <p14:creationId xmlns:p14="http://schemas.microsoft.com/office/powerpoint/2010/main" val="3470449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620000" cy="1143000"/>
          </a:xfrm>
        </p:spPr>
        <p:txBody>
          <a:bodyPr/>
          <a:lstStyle/>
          <a:p>
            <a:r>
              <a:rPr lang="en-US" dirty="0"/>
              <a:t>Renewals</a:t>
            </a:r>
          </a:p>
        </p:txBody>
      </p:sp>
      <p:sp>
        <p:nvSpPr>
          <p:cNvPr id="3" name="Content Placeholder 2"/>
          <p:cNvSpPr>
            <a:spLocks noGrp="1"/>
          </p:cNvSpPr>
          <p:nvPr>
            <p:ph idx="1"/>
          </p:nvPr>
        </p:nvSpPr>
        <p:spPr>
          <a:xfrm>
            <a:off x="304800" y="896655"/>
            <a:ext cx="7620000" cy="5181600"/>
          </a:xfrm>
        </p:spPr>
        <p:txBody>
          <a:bodyPr>
            <a:noAutofit/>
          </a:bodyPr>
          <a:lstStyle/>
          <a:p>
            <a:r>
              <a:rPr lang="en-US" b="1" dirty="0"/>
              <a:t>Jose Ernesto </a:t>
            </a:r>
            <a:r>
              <a:rPr lang="en-US" b="1" dirty="0" err="1"/>
              <a:t>Amoros</a:t>
            </a:r>
            <a:r>
              <a:rPr lang="en-US" b="1" dirty="0"/>
              <a:t> </a:t>
            </a:r>
            <a:r>
              <a:rPr lang="es-MX" dirty="0"/>
              <a:t> </a:t>
            </a:r>
            <a:r>
              <a:rPr lang="es-MX" dirty="0" err="1"/>
              <a:t>is</a:t>
            </a:r>
            <a:r>
              <a:rPr lang="es-MX" dirty="0"/>
              <a:t> D</a:t>
            </a:r>
            <a:r>
              <a:rPr lang="en-US" dirty="0" err="1"/>
              <a:t>irector</a:t>
            </a:r>
            <a:r>
              <a:rPr lang="en-US" dirty="0"/>
              <a:t> of Doctoral programs and Coleader of the strategic research group in entrepreneurship, EGADE Business School, </a:t>
            </a:r>
            <a:r>
              <a:rPr lang="en-US" dirty="0" err="1"/>
              <a:t>Tecnológico</a:t>
            </a:r>
            <a:r>
              <a:rPr lang="en-US" dirty="0"/>
              <a:t> de Monterrey Mexico. He has written more than 40 academic articles published in leading entrepreneurship journals. He is also co-author of more than 30 monographs on entrepreneurial dynamics, some of them in cooperation with important institutions such as the World Economic Forum. He´s visiting professor in several Latin American and European universities. He has been a member of the Board of Directors of the Global Entrepreneurship Monitor, GEM project and is part of the research committee. In his work within the GEM project, he has participated in the evaluation of public policies pro-entrepreneurship in different countries. </a:t>
            </a:r>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19</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0017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620000" cy="1143000"/>
          </a:xfrm>
        </p:spPr>
        <p:txBody>
          <a:bodyPr/>
          <a:lstStyle/>
          <a:p>
            <a:r>
              <a:rPr lang="en-US" dirty="0"/>
              <a:t>Mission, Goals, and Initiatives</a:t>
            </a:r>
          </a:p>
        </p:txBody>
      </p:sp>
      <p:sp>
        <p:nvSpPr>
          <p:cNvPr id="3" name="Content Placeholder 2"/>
          <p:cNvSpPr>
            <a:spLocks noGrp="1"/>
          </p:cNvSpPr>
          <p:nvPr>
            <p:ph idx="1"/>
          </p:nvPr>
        </p:nvSpPr>
        <p:spPr>
          <a:xfrm>
            <a:off x="228600" y="838200"/>
            <a:ext cx="7620000" cy="5273236"/>
          </a:xfrm>
        </p:spPr>
        <p:txBody>
          <a:bodyPr>
            <a:normAutofit/>
          </a:bodyPr>
          <a:lstStyle/>
          <a:p>
            <a:r>
              <a:rPr lang="en-US" sz="2400" dirty="0"/>
              <a:t>Mission: To foster the general advancement of knowledge in the theory and practice of management among Iberoamerican scholars and/or those academics interested in </a:t>
            </a:r>
            <a:r>
              <a:rPr lang="en-US" sz="2400" dirty="0" err="1"/>
              <a:t>Iberoamerican</a:t>
            </a:r>
            <a:r>
              <a:rPr lang="en-US" sz="2400" dirty="0"/>
              <a:t> issues.</a:t>
            </a:r>
          </a:p>
          <a:p>
            <a:r>
              <a:rPr lang="en-US" sz="2400" dirty="0" err="1"/>
              <a:t>Iberoamerica</a:t>
            </a:r>
            <a:r>
              <a:rPr lang="en-US" sz="2400" dirty="0"/>
              <a:t> is defined broadly and includes Latino populations in North America, Latin America  and Caribbean, and the Iberian peninsula (i.e., Spain and Portugal).</a:t>
            </a:r>
          </a:p>
          <a:p>
            <a:r>
              <a:rPr lang="en-US" sz="2400" dirty="0"/>
              <a:t>Strategic goals (2016-2020): financial stability, operational efficiency, visibility, and expansion.</a:t>
            </a:r>
          </a:p>
        </p:txBody>
      </p:sp>
      <p:sp>
        <p:nvSpPr>
          <p:cNvPr id="4" name="Slide Number Placeholder 3"/>
          <p:cNvSpPr>
            <a:spLocks noGrp="1"/>
          </p:cNvSpPr>
          <p:nvPr>
            <p:ph type="sldNum" sz="quarter" idx="12"/>
          </p:nvPr>
        </p:nvSpPr>
        <p:spPr/>
        <p:txBody>
          <a:bodyPr/>
          <a:lstStyle/>
          <a:p>
            <a:fld id="{6E2D2B3B-882E-40F3-A32F-6DD516915044}" type="slidenum">
              <a:rPr lang="en-US" smtClean="0"/>
              <a:pPr/>
              <a:t>2</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5687860"/>
            <a:ext cx="1330960" cy="1093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1325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Renewals</a:t>
            </a:r>
          </a:p>
        </p:txBody>
      </p:sp>
      <p:sp>
        <p:nvSpPr>
          <p:cNvPr id="3" name="Content Placeholder 2"/>
          <p:cNvSpPr>
            <a:spLocks noGrp="1"/>
          </p:cNvSpPr>
          <p:nvPr>
            <p:ph idx="1"/>
          </p:nvPr>
        </p:nvSpPr>
        <p:spPr/>
        <p:txBody>
          <a:bodyPr>
            <a:normAutofit fontScale="92500" lnSpcReduction="20000"/>
          </a:bodyPr>
          <a:lstStyle/>
          <a:p>
            <a:pPr marL="0" indent="0">
              <a:buNone/>
            </a:pPr>
            <a:r>
              <a:rPr lang="en-GB" b="1" dirty="0"/>
              <a:t>Dr Monica Franco-Santos </a:t>
            </a:r>
            <a:r>
              <a:rPr lang="en-GB" dirty="0"/>
              <a:t>is an Associate Professor in the Centre for Organizational Performance, Cranfield School of Management (UK). </a:t>
            </a:r>
          </a:p>
          <a:p>
            <a:pPr marL="0" indent="0">
              <a:buNone/>
            </a:pPr>
            <a:r>
              <a:rPr lang="en-GB" dirty="0"/>
              <a:t>Monica’s research, teaching and consultancy focuses on organizational governance. In particular, Monica is interested in understanding the behaviour and consequences of performance measurement and management systems. Her work takes place in private, public and third sector organisations. </a:t>
            </a:r>
          </a:p>
          <a:p>
            <a:pPr marL="0" indent="0">
              <a:buNone/>
            </a:pPr>
            <a:r>
              <a:rPr lang="en-GB" dirty="0"/>
              <a:t>Monica has more than 50 publications in high-impact academic journals, books and practitioner outlets (for a detail list of her publications. At Cranfield School of Management she teaches in the PhD, DBA, MBA and MSc programmes as well as in various Executive Education programmes with individual organizations. Monica has been a visiting lecturer in ESADE Business School (Barcelona), Stockholm School of Economics (Riga) and Universidad Carlos III (Madrid). She is also an occasional lecturer and speaker in a number of other European academic institutions.</a:t>
            </a:r>
            <a:r>
              <a:rPr lang="en-GB" b="1" dirty="0"/>
              <a:t> </a:t>
            </a:r>
          </a:p>
          <a:p>
            <a:pPr marL="0" indent="0">
              <a:buNone/>
            </a:pPr>
            <a:r>
              <a:rPr lang="en-GB" dirty="0"/>
              <a:t>Prior to joining Cranfield University, Monica was a consultant working for Watson Wyatt Worldwide (now Willis Towers Watson). </a:t>
            </a:r>
          </a:p>
        </p:txBody>
      </p:sp>
      <p:sp>
        <p:nvSpPr>
          <p:cNvPr id="4" name="Slide Number Placeholder 3"/>
          <p:cNvSpPr>
            <a:spLocks noGrp="1"/>
          </p:cNvSpPr>
          <p:nvPr>
            <p:ph type="sldNum" sz="quarter" idx="12"/>
          </p:nvPr>
        </p:nvSpPr>
        <p:spPr/>
        <p:txBody>
          <a:bodyPr/>
          <a:lstStyle/>
          <a:p>
            <a:fld id="{6E2D2B3B-882E-40F3-A32F-6DD516915044}" type="slidenum">
              <a:rPr lang="en-US" smtClean="0"/>
              <a:pPr/>
              <a:t>20</a:t>
            </a:fld>
            <a:endParaRPr lang="en-US"/>
          </a:p>
        </p:txBody>
      </p:sp>
    </p:spTree>
    <p:extLst>
      <p:ext uri="{BB962C8B-B14F-4D97-AF65-F5344CB8AC3E}">
        <p14:creationId xmlns:p14="http://schemas.microsoft.com/office/powerpoint/2010/main" val="43745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Renewals</a:t>
            </a:r>
          </a:p>
        </p:txBody>
      </p:sp>
      <p:sp>
        <p:nvSpPr>
          <p:cNvPr id="3" name="Content Placeholder 2"/>
          <p:cNvSpPr>
            <a:spLocks noGrp="1"/>
          </p:cNvSpPr>
          <p:nvPr>
            <p:ph idx="1"/>
          </p:nvPr>
        </p:nvSpPr>
        <p:spPr/>
        <p:txBody>
          <a:bodyPr>
            <a:normAutofit fontScale="92500" lnSpcReduction="20000"/>
          </a:bodyPr>
          <a:lstStyle/>
          <a:p>
            <a:pPr fontAlgn="base"/>
            <a:r>
              <a:rPr lang="en-US" b="1" dirty="0"/>
              <a:t>Erica Salvaj </a:t>
            </a:r>
            <a:r>
              <a:rPr lang="en-US"/>
              <a:t>is Associate </a:t>
            </a:r>
            <a:r>
              <a:rPr lang="en-US" dirty="0"/>
              <a:t>Professor of General Management and Strategy at Universidad del </a:t>
            </a:r>
            <a:r>
              <a:rPr lang="en-US" dirty="0" err="1"/>
              <a:t>Desarrollo</a:t>
            </a:r>
            <a:r>
              <a:rPr lang="en-US" dirty="0"/>
              <a:t> (UDD), Chile and Visiting Scholar at Universidad </a:t>
            </a:r>
            <a:r>
              <a:rPr lang="en-US" dirty="0" err="1"/>
              <a:t>Torcuato</a:t>
            </a:r>
            <a:r>
              <a:rPr lang="en-US" dirty="0"/>
              <a:t> Di </a:t>
            </a:r>
            <a:r>
              <a:rPr lang="en-US" dirty="0" err="1"/>
              <a:t>Tella</a:t>
            </a:r>
            <a:r>
              <a:rPr lang="en-US" dirty="0"/>
              <a:t>, Argentina.   Her primary fields of research are strategy, leadership, organizational change, social networks, </a:t>
            </a:r>
            <a:r>
              <a:rPr lang="en-US" dirty="0" err="1"/>
              <a:t>internationa</a:t>
            </a:r>
            <a:r>
              <a:rPr lang="en-US" dirty="0"/>
              <a:t> business and business history.  She completed his Ph.D. in Business Administration at IESE Business School, was GCEE Fellow at Babson College and has received fellowships and research grants from the </a:t>
            </a:r>
            <a:r>
              <a:rPr lang="en-US" dirty="0" err="1"/>
              <a:t>Comisión</a:t>
            </a:r>
            <a:r>
              <a:rPr lang="en-US" dirty="0"/>
              <a:t> Nacional de </a:t>
            </a:r>
            <a:r>
              <a:rPr lang="en-US" dirty="0" err="1"/>
              <a:t>Investigación</a:t>
            </a:r>
            <a:r>
              <a:rPr lang="en-US" dirty="0"/>
              <a:t> </a:t>
            </a:r>
            <a:r>
              <a:rPr lang="en-US" dirty="0" err="1"/>
              <a:t>Científica</a:t>
            </a:r>
            <a:r>
              <a:rPr lang="en-US" dirty="0"/>
              <a:t> y </a:t>
            </a:r>
            <a:r>
              <a:rPr lang="en-US" dirty="0" err="1"/>
              <a:t>Tecnológica</a:t>
            </a:r>
            <a:r>
              <a:rPr lang="en-US" dirty="0"/>
              <a:t> de Chile (CONICYT) and </a:t>
            </a:r>
            <a:r>
              <a:rPr lang="en-US" dirty="0" err="1"/>
              <a:t>Agencia</a:t>
            </a:r>
            <a:r>
              <a:rPr lang="en-US" dirty="0"/>
              <a:t> de </a:t>
            </a:r>
            <a:r>
              <a:rPr lang="en-US" dirty="0" err="1"/>
              <a:t>Promoción</a:t>
            </a:r>
            <a:r>
              <a:rPr lang="en-US" dirty="0"/>
              <a:t> </a:t>
            </a:r>
            <a:r>
              <a:rPr lang="en-US" dirty="0" err="1"/>
              <a:t>Científica</a:t>
            </a:r>
            <a:r>
              <a:rPr lang="en-US" dirty="0"/>
              <a:t> y </a:t>
            </a:r>
            <a:r>
              <a:rPr lang="en-US" dirty="0" err="1"/>
              <a:t>Tecnológica</a:t>
            </a:r>
            <a:r>
              <a:rPr lang="en-US" dirty="0"/>
              <a:t> de Argentina (CONICET).  Recently she has been awarded with the fellowship “Alfred Chandler” from Harvard Business School and the Australia-APEC Women in Research Fellowship.  Her publications have appeared in leading journals including </a:t>
            </a:r>
            <a:r>
              <a:rPr lang="en-US" i="1" dirty="0"/>
              <a:t>Global Strategy Journal, Journal of Business Research, Harvard Business Review, Business History, Business History Review, Corporate Governance: an International Review and Harvard </a:t>
            </a:r>
            <a:r>
              <a:rPr lang="en-US" i="1" dirty="0" err="1"/>
              <a:t>Deusto</a:t>
            </a:r>
            <a:r>
              <a:rPr lang="en-US" i="1" dirty="0"/>
              <a:t> Business Review</a:t>
            </a:r>
            <a:r>
              <a:rPr lang="en-US" dirty="0"/>
              <a:t> among others.  </a:t>
            </a:r>
          </a:p>
        </p:txBody>
      </p:sp>
      <p:sp>
        <p:nvSpPr>
          <p:cNvPr id="4" name="Slide Number Placeholder 3"/>
          <p:cNvSpPr>
            <a:spLocks noGrp="1"/>
          </p:cNvSpPr>
          <p:nvPr>
            <p:ph type="sldNum" sz="quarter" idx="12"/>
          </p:nvPr>
        </p:nvSpPr>
        <p:spPr/>
        <p:txBody>
          <a:bodyPr/>
          <a:lstStyle/>
          <a:p>
            <a:fld id="{6E2D2B3B-882E-40F3-A32F-6DD516915044}" type="slidenum">
              <a:rPr lang="en-US" smtClean="0"/>
              <a:pPr/>
              <a:t>21</a:t>
            </a:fld>
            <a:endParaRPr lang="en-US"/>
          </a:p>
        </p:txBody>
      </p:sp>
    </p:spTree>
    <p:extLst>
      <p:ext uri="{BB962C8B-B14F-4D97-AF65-F5344CB8AC3E}">
        <p14:creationId xmlns:p14="http://schemas.microsoft.com/office/powerpoint/2010/main" val="1107148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Renewals</a:t>
            </a:r>
          </a:p>
        </p:txBody>
      </p:sp>
      <p:sp>
        <p:nvSpPr>
          <p:cNvPr id="3" name="Content Placeholder 2"/>
          <p:cNvSpPr>
            <a:spLocks noGrp="1"/>
          </p:cNvSpPr>
          <p:nvPr>
            <p:ph idx="1"/>
          </p:nvPr>
        </p:nvSpPr>
        <p:spPr/>
        <p:txBody>
          <a:bodyPr>
            <a:normAutofit fontScale="92500"/>
          </a:bodyPr>
          <a:lstStyle/>
          <a:p>
            <a:r>
              <a:rPr lang="en-US" b="1" dirty="0"/>
              <a:t>Jose Luis Rivas</a:t>
            </a:r>
            <a:r>
              <a:rPr lang="en-US" dirty="0"/>
              <a:t> is a professor and researcher at ITAM Business School. He currently teaches leadership, global strategy both at the undergraduate and graduate levels.  He holds a PhD in management from IE Business School in Spain, an MBA from the Kellogg School of Management and a Bachelor in Business Administration. He is also a graduate from the International Teachers program at the Bocconi edition in Milan. His research interests focus on boards of directors, top management teams (TMTs) and initial public offerings (IPOs). He is the author of a forthcoming book on corporate governance in Mexico and has published articles in journals such as “Journal of Management Studies”, “International Business Review” and “Cross Cultural and Strategic Management”.  Jose also serves as editorial board member in Corporate Governance: an International Review and was designated as the country expert for Mexico at the International Corporate Governance Society.</a:t>
            </a:r>
          </a:p>
        </p:txBody>
      </p:sp>
      <p:sp>
        <p:nvSpPr>
          <p:cNvPr id="4" name="Slide Number Placeholder 3"/>
          <p:cNvSpPr>
            <a:spLocks noGrp="1"/>
          </p:cNvSpPr>
          <p:nvPr>
            <p:ph type="sldNum" sz="quarter" idx="12"/>
          </p:nvPr>
        </p:nvSpPr>
        <p:spPr/>
        <p:txBody>
          <a:bodyPr/>
          <a:lstStyle/>
          <a:p>
            <a:fld id="{6E2D2B3B-882E-40F3-A32F-6DD516915044}" type="slidenum">
              <a:rPr lang="en-US" smtClean="0"/>
              <a:pPr/>
              <a:t>22</a:t>
            </a:fld>
            <a:endParaRPr lang="en-US"/>
          </a:p>
        </p:txBody>
      </p:sp>
    </p:spTree>
    <p:extLst>
      <p:ext uri="{BB962C8B-B14F-4D97-AF65-F5344CB8AC3E}">
        <p14:creationId xmlns:p14="http://schemas.microsoft.com/office/powerpoint/2010/main" val="1074027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7391400" cy="2667000"/>
          </a:xfrm>
        </p:spPr>
        <p:txBody>
          <a:bodyPr/>
          <a:lstStyle/>
          <a:p>
            <a:pPr algn="ctr"/>
            <a:br>
              <a:rPr lang="en-US" sz="4400" dirty="0"/>
            </a:br>
            <a:r>
              <a:rPr lang="en-US" sz="3600" dirty="0"/>
              <a:t>Feel free to contact Executive Committee members with additional ideas and suggestions</a:t>
            </a:r>
            <a:br>
              <a:rPr lang="en-US" sz="3600" dirty="0"/>
            </a:br>
            <a:br>
              <a:rPr lang="en-US" sz="3600" dirty="0"/>
            </a:br>
            <a:r>
              <a:rPr lang="en-US" sz="3600" dirty="0"/>
              <a:t>Join us for our wonderful reception</a:t>
            </a:r>
            <a:br>
              <a:rPr lang="en-US" sz="3600" dirty="0"/>
            </a:br>
            <a:br>
              <a:rPr lang="en-US" sz="3600" dirty="0"/>
            </a:br>
            <a:r>
              <a:rPr lang="en-US" sz="3600" dirty="0"/>
              <a:t>Thank You, Gracias, Obrigado</a:t>
            </a:r>
            <a:r>
              <a:rPr lang="en-US" sz="4000" dirty="0"/>
              <a:t>!</a:t>
            </a:r>
          </a:p>
        </p:txBody>
      </p:sp>
      <p:sp>
        <p:nvSpPr>
          <p:cNvPr id="4" name="Slide Number Placeholder 3"/>
          <p:cNvSpPr>
            <a:spLocks noGrp="1"/>
          </p:cNvSpPr>
          <p:nvPr>
            <p:ph type="sldNum" sz="quarter" idx="12"/>
          </p:nvPr>
        </p:nvSpPr>
        <p:spPr/>
        <p:txBody>
          <a:bodyPr/>
          <a:lstStyle/>
          <a:p>
            <a:fld id="{6E2D2B3B-882E-40F3-A32F-6DD516915044}" type="slidenum">
              <a:rPr lang="en-US" smtClean="0"/>
              <a:pPr/>
              <a:t>23</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1223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r>
              <a:rPr lang="en-US" dirty="0"/>
              <a:t>Executive Committee Members</a:t>
            </a:r>
          </a:p>
        </p:txBody>
      </p:sp>
      <p:sp>
        <p:nvSpPr>
          <p:cNvPr id="3" name="Content Placeholder 2"/>
          <p:cNvSpPr>
            <a:spLocks noGrp="1"/>
          </p:cNvSpPr>
          <p:nvPr>
            <p:ph idx="1"/>
          </p:nvPr>
        </p:nvSpPr>
        <p:spPr>
          <a:xfrm>
            <a:off x="304800" y="990600"/>
            <a:ext cx="7620000" cy="6477000"/>
          </a:xfrm>
        </p:spPr>
        <p:txBody>
          <a:bodyPr>
            <a:normAutofit fontScale="55000" lnSpcReduction="20000"/>
          </a:bodyPr>
          <a:lstStyle/>
          <a:p>
            <a:r>
              <a:rPr lang="en-US" sz="3500" b="1" dirty="0"/>
              <a:t>Len J. </a:t>
            </a:r>
            <a:r>
              <a:rPr lang="en-US" sz="3500" b="1" dirty="0" err="1"/>
              <a:t>Treviño</a:t>
            </a:r>
            <a:r>
              <a:rPr lang="en-US" sz="3500" dirty="0"/>
              <a:t>, (President) Florida Atlantic University (USA)</a:t>
            </a:r>
            <a:endParaRPr lang="en-US" sz="3500" b="1" dirty="0"/>
          </a:p>
          <a:p>
            <a:r>
              <a:rPr lang="en-US" sz="3500" b="1" dirty="0"/>
              <a:t>Jose Ernesto Amorós Espinosa </a:t>
            </a:r>
            <a:r>
              <a:rPr lang="en-US" sz="3500" dirty="0"/>
              <a:t>(VP, Editor Management Research), EGADE Business School (Mexico)</a:t>
            </a:r>
          </a:p>
          <a:p>
            <a:r>
              <a:rPr lang="en-US" sz="3500" b="1" dirty="0"/>
              <a:t>Monica Franco-Santos </a:t>
            </a:r>
            <a:r>
              <a:rPr lang="en-US" sz="3500" dirty="0"/>
              <a:t>(VP), Cranfield School of Management (UK)</a:t>
            </a:r>
          </a:p>
          <a:p>
            <a:r>
              <a:rPr lang="en-US" sz="3500" b="1" dirty="0"/>
              <a:t>Maria Fernanda </a:t>
            </a:r>
            <a:r>
              <a:rPr lang="en-US" sz="3500" b="1" dirty="0" err="1"/>
              <a:t>Wagstaff</a:t>
            </a:r>
            <a:r>
              <a:rPr lang="en-US" sz="3500" b="1" dirty="0"/>
              <a:t> </a:t>
            </a:r>
            <a:r>
              <a:rPr lang="en-US" sz="3500" dirty="0"/>
              <a:t>(VP and Treasurer), University of Texas at El Paso (USA)</a:t>
            </a:r>
          </a:p>
          <a:p>
            <a:r>
              <a:rPr lang="en-US" sz="3500" b="1" dirty="0"/>
              <a:t>Martin </a:t>
            </a:r>
            <a:r>
              <a:rPr lang="en-US" sz="3500" b="1" dirty="0" err="1"/>
              <a:t>Larraza</a:t>
            </a:r>
            <a:r>
              <a:rPr lang="en-US" sz="3500" b="1" dirty="0"/>
              <a:t> </a:t>
            </a:r>
            <a:r>
              <a:rPr lang="en-US" sz="3500" b="1" dirty="0" err="1"/>
              <a:t>Kintana</a:t>
            </a:r>
            <a:r>
              <a:rPr lang="en-US" sz="3500" b="1" dirty="0"/>
              <a:t> </a:t>
            </a:r>
            <a:r>
              <a:rPr lang="en-US" sz="3500" dirty="0"/>
              <a:t>(VP), Universidad </a:t>
            </a:r>
            <a:r>
              <a:rPr lang="en-US" sz="3500" dirty="0" err="1"/>
              <a:t>Pública</a:t>
            </a:r>
            <a:r>
              <a:rPr lang="en-US" sz="3500" dirty="0"/>
              <a:t> de Navarra (Spain)</a:t>
            </a:r>
          </a:p>
          <a:p>
            <a:r>
              <a:rPr lang="en-US" sz="3500" b="1" dirty="0"/>
              <a:t>Luiz F. </a:t>
            </a:r>
            <a:r>
              <a:rPr lang="en-US" sz="3500" b="1" dirty="0" err="1"/>
              <a:t>Mesquita</a:t>
            </a:r>
            <a:r>
              <a:rPr lang="en-US" sz="3500" b="1" dirty="0"/>
              <a:t> </a:t>
            </a:r>
            <a:r>
              <a:rPr lang="en-US" sz="3500" dirty="0"/>
              <a:t>(VP), Arizona State U. (USA)</a:t>
            </a:r>
          </a:p>
          <a:p>
            <a:r>
              <a:rPr lang="en-US" sz="3500" b="1" dirty="0"/>
              <a:t>Ronaldo Parente </a:t>
            </a:r>
            <a:r>
              <a:rPr lang="en-US" sz="3500" dirty="0"/>
              <a:t>(VP), Florida International University (USA)</a:t>
            </a:r>
          </a:p>
          <a:p>
            <a:r>
              <a:rPr lang="en-US" sz="3500" b="1" dirty="0"/>
              <a:t>Carlos </a:t>
            </a:r>
            <a:r>
              <a:rPr lang="en-US" sz="3500" b="1" dirty="0" err="1"/>
              <a:t>Alsua</a:t>
            </a:r>
            <a:r>
              <a:rPr lang="en-US" sz="3500" b="1" dirty="0"/>
              <a:t> </a:t>
            </a:r>
            <a:r>
              <a:rPr lang="en-US" sz="3500" dirty="0"/>
              <a:t>(Secretary, PDW Program Chair), Arizona State University</a:t>
            </a:r>
          </a:p>
          <a:p>
            <a:r>
              <a:rPr lang="en-US" sz="3500" b="1" dirty="0"/>
              <a:t>Jose Luis Rivas Pérez </a:t>
            </a:r>
            <a:r>
              <a:rPr lang="en-US" sz="3500" dirty="0"/>
              <a:t>(VP), ITAM (Mexico)</a:t>
            </a:r>
          </a:p>
          <a:p>
            <a:r>
              <a:rPr lang="en-US" sz="3500" b="1" dirty="0"/>
              <a:t>Maria Jose Tonelli </a:t>
            </a:r>
            <a:r>
              <a:rPr lang="en-US" sz="3500" dirty="0"/>
              <a:t>(VP), </a:t>
            </a:r>
            <a:r>
              <a:rPr lang="en-US" sz="3500" dirty="0" err="1"/>
              <a:t>Fundacion</a:t>
            </a:r>
            <a:r>
              <a:rPr lang="en-US" sz="3500" dirty="0"/>
              <a:t> </a:t>
            </a:r>
            <a:r>
              <a:rPr lang="en-US" sz="3500" dirty="0" err="1"/>
              <a:t>Getulio</a:t>
            </a:r>
            <a:r>
              <a:rPr lang="en-US" sz="3500" dirty="0"/>
              <a:t> Vargas, Brazil</a:t>
            </a:r>
          </a:p>
          <a:p>
            <a:r>
              <a:rPr lang="en-US" sz="3500" b="1" dirty="0"/>
              <a:t>Erica Salvaj</a:t>
            </a:r>
            <a:r>
              <a:rPr lang="en-US" sz="3500" dirty="0"/>
              <a:t>, (VP) Universidad del Desarrollo, Chile</a:t>
            </a:r>
          </a:p>
          <a:p>
            <a:r>
              <a:rPr lang="en-US" sz="3500" b="1" dirty="0"/>
              <a:t>Desiree Pacheco </a:t>
            </a:r>
            <a:r>
              <a:rPr lang="en-US" sz="3500" dirty="0"/>
              <a:t>(VP), Portland State University, (USA)</a:t>
            </a:r>
          </a:p>
          <a:p>
            <a:r>
              <a:rPr lang="en-US" sz="3500" b="1" dirty="0"/>
              <a:t>Jorge Gonzalez </a:t>
            </a:r>
            <a:r>
              <a:rPr lang="en-US" sz="3500" dirty="0"/>
              <a:t>(VP), University of Texas at El Paso, (USA)</a:t>
            </a:r>
          </a:p>
          <a:p>
            <a:r>
              <a:rPr lang="en-US" sz="3300" b="1" dirty="0"/>
              <a:t>Juan Velez-Ocampo </a:t>
            </a:r>
            <a:r>
              <a:rPr lang="en-US" sz="3300" dirty="0"/>
              <a:t>(VP), University of Antioquia, Medellín, Colombia</a:t>
            </a:r>
            <a:endParaRPr lang="en-US" sz="3500" b="1" dirty="0"/>
          </a:p>
          <a:p>
            <a:r>
              <a:rPr lang="en-US" sz="3500" dirty="0"/>
              <a:t>Past Presidents: Carolina Gomez Florida International U. (USA) </a:t>
            </a:r>
            <a:r>
              <a:rPr lang="en-US" sz="3500" b="1" dirty="0"/>
              <a:t>Herman </a:t>
            </a:r>
            <a:r>
              <a:rPr lang="en-US" sz="3500" b="1" dirty="0" err="1"/>
              <a:t>Aguinis</a:t>
            </a:r>
            <a:r>
              <a:rPr lang="en-US" sz="3500" dirty="0"/>
              <a:t> (George Washington University, USA), </a:t>
            </a:r>
            <a:r>
              <a:rPr lang="en-US" sz="3500" b="1" dirty="0"/>
              <a:t>Julio de Castro </a:t>
            </a:r>
            <a:r>
              <a:rPr lang="en-US" sz="3500" dirty="0"/>
              <a:t>(IE, Spain) and </a:t>
            </a:r>
            <a:r>
              <a:rPr lang="en-US" sz="3500" b="1" dirty="0"/>
              <a:t>Luis Gomez-Mejia </a:t>
            </a:r>
            <a:r>
              <a:rPr lang="en-US" sz="3500" dirty="0"/>
              <a:t>(Arizona State University, USA)</a:t>
            </a:r>
          </a:p>
          <a:p>
            <a:pPr marL="114300" indent="0">
              <a:buNone/>
            </a:pPr>
            <a:r>
              <a:rPr lang="en-US" sz="3500" b="1" dirty="0">
                <a:solidFill>
                  <a:srgbClr val="00B0F0"/>
                </a:solidFill>
              </a:rPr>
              <a:t>		</a:t>
            </a:r>
            <a:r>
              <a:rPr lang="en-US" sz="3200" dirty="0"/>
              <a:t>	 </a:t>
            </a:r>
          </a:p>
          <a:p>
            <a:pPr marL="114300" indent="0">
              <a:buNone/>
            </a:pPr>
            <a:r>
              <a:rPr lang="en-US" dirty="0"/>
              <a:t>	</a:t>
            </a:r>
          </a:p>
        </p:txBody>
      </p:sp>
      <p:sp>
        <p:nvSpPr>
          <p:cNvPr id="4" name="Slide Number Placeholder 3"/>
          <p:cNvSpPr>
            <a:spLocks noGrp="1"/>
          </p:cNvSpPr>
          <p:nvPr>
            <p:ph type="sldNum" sz="quarter" idx="12"/>
          </p:nvPr>
        </p:nvSpPr>
        <p:spPr/>
        <p:txBody>
          <a:bodyPr/>
          <a:lstStyle/>
          <a:p>
            <a:fld id="{6E2D2B3B-882E-40F3-A32F-6DD516915044}" type="slidenum">
              <a:rPr lang="en-US" smtClean="0"/>
              <a:pPr/>
              <a:t>3</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5625230"/>
            <a:ext cx="1407160" cy="115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335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r>
              <a:rPr lang="en-US" dirty="0"/>
              <a:t>Agenda</a:t>
            </a:r>
          </a:p>
        </p:txBody>
      </p:sp>
      <p:sp>
        <p:nvSpPr>
          <p:cNvPr id="3" name="Content Placeholder 2"/>
          <p:cNvSpPr>
            <a:spLocks noGrp="1"/>
          </p:cNvSpPr>
          <p:nvPr>
            <p:ph idx="1"/>
          </p:nvPr>
        </p:nvSpPr>
        <p:spPr>
          <a:xfrm>
            <a:off x="304800" y="896655"/>
            <a:ext cx="7620000" cy="5181600"/>
          </a:xfrm>
        </p:spPr>
        <p:txBody>
          <a:bodyPr>
            <a:normAutofit/>
          </a:bodyPr>
          <a:lstStyle/>
          <a:p>
            <a:r>
              <a:rPr lang="en-US" dirty="0"/>
              <a:t>State of the Association</a:t>
            </a:r>
          </a:p>
          <a:p>
            <a:r>
              <a:rPr lang="en-US" dirty="0"/>
              <a:t>IAM Website (Monica Franco)</a:t>
            </a:r>
          </a:p>
          <a:p>
            <a:r>
              <a:rPr lang="en-US" dirty="0"/>
              <a:t>Social Media</a:t>
            </a:r>
          </a:p>
          <a:p>
            <a:r>
              <a:rPr lang="en-US" dirty="0"/>
              <a:t>Research Consortium Announcement (Update)</a:t>
            </a:r>
          </a:p>
          <a:p>
            <a:r>
              <a:rPr lang="en-US" dirty="0"/>
              <a:t>Report on budget and finances (Maria Fernanda Wagstaff)</a:t>
            </a:r>
          </a:p>
          <a:p>
            <a:pPr lvl="0"/>
            <a:r>
              <a:rPr lang="en-US" dirty="0"/>
              <a:t>Report on AOM 2020 PDW (Carlos </a:t>
            </a:r>
            <a:r>
              <a:rPr lang="en-US" dirty="0" err="1"/>
              <a:t>Alsua</a:t>
            </a:r>
            <a:r>
              <a:rPr lang="en-US" dirty="0"/>
              <a:t>)</a:t>
            </a:r>
          </a:p>
          <a:p>
            <a:r>
              <a:rPr lang="en-US" dirty="0"/>
              <a:t>Report on </a:t>
            </a:r>
            <a:r>
              <a:rPr lang="en-US" i="1" dirty="0"/>
              <a:t>Management Research </a:t>
            </a:r>
            <a:r>
              <a:rPr lang="en-US" dirty="0"/>
              <a:t>(</a:t>
            </a:r>
            <a:r>
              <a:rPr lang="en-US" sz="2400" dirty="0"/>
              <a:t>Jose Ernesto </a:t>
            </a:r>
            <a:r>
              <a:rPr lang="en-US" sz="2400" dirty="0" err="1"/>
              <a:t>Amorós</a:t>
            </a:r>
            <a:r>
              <a:rPr lang="en-US" sz="2400" dirty="0"/>
              <a:t> Espinosa</a:t>
            </a:r>
            <a:r>
              <a:rPr lang="en-US" dirty="0"/>
              <a:t>) </a:t>
            </a:r>
          </a:p>
          <a:p>
            <a:r>
              <a:rPr lang="en-US" dirty="0"/>
              <a:t>Elections</a:t>
            </a:r>
          </a:p>
          <a:p>
            <a:r>
              <a:rPr lang="en-US" dirty="0"/>
              <a:t>Additional items and suggestions</a:t>
            </a:r>
          </a:p>
        </p:txBody>
      </p:sp>
      <p:sp>
        <p:nvSpPr>
          <p:cNvPr id="4" name="Slide Number Placeholder 3"/>
          <p:cNvSpPr>
            <a:spLocks noGrp="1"/>
          </p:cNvSpPr>
          <p:nvPr>
            <p:ph type="sldNum" sz="quarter" idx="12"/>
          </p:nvPr>
        </p:nvSpPr>
        <p:spPr/>
        <p:txBody>
          <a:bodyPr/>
          <a:lstStyle/>
          <a:p>
            <a:fld id="{6E2D2B3B-882E-40F3-A32F-6DD516915044}" type="slidenum">
              <a:rPr lang="en-US" smtClean="0"/>
              <a:pPr/>
              <a:t>4</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1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530" y="22860"/>
            <a:ext cx="7620000" cy="1143000"/>
          </a:xfrm>
        </p:spPr>
        <p:txBody>
          <a:bodyPr/>
          <a:lstStyle/>
          <a:p>
            <a:r>
              <a:rPr lang="en-US" dirty="0"/>
              <a:t>State of the Association</a:t>
            </a:r>
          </a:p>
        </p:txBody>
      </p:sp>
      <p:sp>
        <p:nvSpPr>
          <p:cNvPr id="3" name="Content Placeholder 2"/>
          <p:cNvSpPr>
            <a:spLocks noGrp="1"/>
          </p:cNvSpPr>
          <p:nvPr>
            <p:ph idx="1"/>
          </p:nvPr>
        </p:nvSpPr>
        <p:spPr>
          <a:xfrm>
            <a:off x="430530" y="990600"/>
            <a:ext cx="7620000" cy="5486400"/>
          </a:xfrm>
        </p:spPr>
        <p:txBody>
          <a:bodyPr>
            <a:normAutofit/>
          </a:bodyPr>
          <a:lstStyle/>
          <a:p>
            <a:r>
              <a:rPr lang="en-US" sz="2000" dirty="0"/>
              <a:t>2019 Conference hosted by Universidad de La </a:t>
            </a:r>
            <a:r>
              <a:rPr lang="en-US" sz="2000" dirty="0" err="1"/>
              <a:t>Sabana</a:t>
            </a:r>
            <a:r>
              <a:rPr lang="en-US" sz="2000" dirty="0"/>
              <a:t>, Bogota (Guido Castro/Hilda Arango de Ortega) </a:t>
            </a:r>
          </a:p>
          <a:p>
            <a:pPr lvl="1"/>
            <a:r>
              <a:rPr lang="en-US" sz="1800" dirty="0"/>
              <a:t>122 Papers submitted; Doctoral Consortium, AMD Paper Development Workshop..</a:t>
            </a:r>
          </a:p>
          <a:p>
            <a:r>
              <a:rPr lang="en-US" dirty="0"/>
              <a:t>2021 IAM conference committee: Len Trevino (Chair), Jose Ernesto </a:t>
            </a:r>
            <a:r>
              <a:rPr lang="en-US" dirty="0" err="1"/>
              <a:t>Amoros</a:t>
            </a:r>
            <a:r>
              <a:rPr lang="en-US" dirty="0"/>
              <a:t>, Erica Salvaj, Julio de Castro …. </a:t>
            </a:r>
          </a:p>
          <a:p>
            <a:pPr marL="114300" indent="0">
              <a:buNone/>
            </a:pPr>
            <a:r>
              <a:rPr lang="en-US" dirty="0"/>
              <a:t>	</a:t>
            </a:r>
            <a:r>
              <a:rPr lang="en-US" sz="2000" dirty="0"/>
              <a:t>2021 Conference Host/Place to be announced soon!!</a:t>
            </a:r>
          </a:p>
          <a:p>
            <a:r>
              <a:rPr lang="en-US" dirty="0"/>
              <a:t>Listserv has been replaced with AOM Connect platform… IAM members to add themselves to the AOM connect platform</a:t>
            </a:r>
          </a:p>
          <a:p>
            <a:r>
              <a:rPr lang="en-US" dirty="0"/>
              <a:t>2-year membership fee institutionalized but has created some confusion around conference fee.</a:t>
            </a:r>
          </a:p>
          <a:p>
            <a:r>
              <a:rPr lang="en-US" dirty="0"/>
              <a:t>Website migration in process. </a:t>
            </a:r>
          </a:p>
          <a:p>
            <a:r>
              <a:rPr lang="en-US" dirty="0"/>
              <a:t>New Research Consortium being created</a:t>
            </a:r>
          </a:p>
        </p:txBody>
      </p:sp>
      <p:sp>
        <p:nvSpPr>
          <p:cNvPr id="4" name="Slide Number Placeholder 3"/>
          <p:cNvSpPr>
            <a:spLocks noGrp="1"/>
          </p:cNvSpPr>
          <p:nvPr>
            <p:ph type="sldNum" sz="quarter" idx="12"/>
          </p:nvPr>
        </p:nvSpPr>
        <p:spPr/>
        <p:txBody>
          <a:bodyPr/>
          <a:lstStyle/>
          <a:p>
            <a:fld id="{6E2D2B3B-882E-40F3-A32F-6DD516915044}" type="slidenum">
              <a:rPr lang="en-US" smtClean="0"/>
              <a:pPr/>
              <a:t>5</a:t>
            </a:fld>
            <a:endParaRPr lang="en-US"/>
          </a:p>
        </p:txBody>
      </p:sp>
    </p:spTree>
    <p:extLst>
      <p:ext uri="{BB962C8B-B14F-4D97-AF65-F5344CB8AC3E}">
        <p14:creationId xmlns:p14="http://schemas.microsoft.com/office/powerpoint/2010/main" val="1547119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r>
              <a:rPr lang="en-US" dirty="0"/>
              <a:t>IAM Website</a:t>
            </a:r>
          </a:p>
        </p:txBody>
      </p:sp>
      <p:sp>
        <p:nvSpPr>
          <p:cNvPr id="4" name="Slide Number Placeholder 3"/>
          <p:cNvSpPr>
            <a:spLocks noGrp="1"/>
          </p:cNvSpPr>
          <p:nvPr>
            <p:ph type="sldNum" sz="quarter" idx="12"/>
          </p:nvPr>
        </p:nvSpPr>
        <p:spPr/>
        <p:txBody>
          <a:bodyPr/>
          <a:lstStyle/>
          <a:p>
            <a:fld id="{6E2D2B3B-882E-40F3-A32F-6DD516915044}" type="slidenum">
              <a:rPr lang="en-US" smtClean="0"/>
              <a:pPr/>
              <a:t>6</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81000" y="1447800"/>
            <a:ext cx="7620000" cy="4800600"/>
          </a:xfrm>
        </p:spPr>
        <p:txBody>
          <a:bodyPr>
            <a:normAutofit fontScale="92500" lnSpcReduction="10000"/>
          </a:bodyPr>
          <a:lstStyle/>
          <a:p>
            <a:pPr lvl="1"/>
            <a:r>
              <a:rPr lang="en-US" sz="2600" dirty="0"/>
              <a:t>Adobe platform is ending (June 2021)</a:t>
            </a:r>
          </a:p>
          <a:p>
            <a:pPr lvl="2"/>
            <a:r>
              <a:rPr lang="en-US" sz="2400" dirty="0"/>
              <a:t>New president will need to form a committee to find a replacement</a:t>
            </a:r>
          </a:p>
          <a:p>
            <a:pPr lvl="2"/>
            <a:r>
              <a:rPr lang="en-US" sz="2400" dirty="0"/>
              <a:t>Adobe platform was inexpensive (less than $600 a year after initial design of $4500) but required someone to actively manage website</a:t>
            </a:r>
          </a:p>
          <a:p>
            <a:pPr lvl="2"/>
            <a:r>
              <a:rPr lang="en-US" sz="2400" dirty="0"/>
              <a:t>Allowed for secure payment of membership dues and conference registration (when needed)</a:t>
            </a:r>
          </a:p>
          <a:p>
            <a:pPr lvl="2"/>
            <a:r>
              <a:rPr lang="en-US" sz="2400" dirty="0"/>
              <a:t>Included membership reminders</a:t>
            </a:r>
          </a:p>
          <a:p>
            <a:pPr lvl="2"/>
            <a:r>
              <a:rPr lang="en-US" sz="2400" dirty="0"/>
              <a:t>Members could sign in to a members only section where the journal link was available</a:t>
            </a:r>
          </a:p>
          <a:p>
            <a:pPr lvl="2"/>
            <a:r>
              <a:rPr lang="en-US" sz="2400" dirty="0"/>
              <a:t>Under current platform, conference host could have our web designer upload conference page ($800)</a:t>
            </a:r>
          </a:p>
          <a:p>
            <a:pPr lvl="2"/>
            <a:endParaRPr lang="en-US" sz="2400" dirty="0"/>
          </a:p>
          <a:p>
            <a:pPr marL="114300" indent="0">
              <a:buNone/>
            </a:pPr>
            <a:endParaRPr lang="en-US" sz="2800" dirty="0"/>
          </a:p>
        </p:txBody>
      </p:sp>
    </p:spTree>
    <p:extLst>
      <p:ext uri="{BB962C8B-B14F-4D97-AF65-F5344CB8AC3E}">
        <p14:creationId xmlns:p14="http://schemas.microsoft.com/office/powerpoint/2010/main" val="39211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Consortium</a:t>
            </a:r>
          </a:p>
        </p:txBody>
      </p:sp>
      <p:sp>
        <p:nvSpPr>
          <p:cNvPr id="3" name="Content Placeholder 2"/>
          <p:cNvSpPr>
            <a:spLocks noGrp="1"/>
          </p:cNvSpPr>
          <p:nvPr>
            <p:ph idx="1"/>
          </p:nvPr>
        </p:nvSpPr>
        <p:spPr/>
        <p:txBody>
          <a:bodyPr>
            <a:normAutofit fontScale="92500"/>
          </a:bodyPr>
          <a:lstStyle/>
          <a:p>
            <a:r>
              <a:rPr lang="en-US" dirty="0"/>
              <a:t>FIU has provided a small amount of seed money to help start a research consortium to help the IAM members collaborate on research</a:t>
            </a:r>
          </a:p>
          <a:p>
            <a:r>
              <a:rPr lang="en-US" dirty="0"/>
              <a:t>Goal: to increase collaboration, publication among IAM members</a:t>
            </a:r>
          </a:p>
          <a:p>
            <a:r>
              <a:rPr lang="en-US" dirty="0"/>
              <a:t>The purpose of the research project is to develop EMIC scales of the employee engagement that capture the behavioral ways in which the same construct is expressed across different cultures.</a:t>
            </a:r>
          </a:p>
          <a:p>
            <a:r>
              <a:rPr lang="en-US" dirty="0"/>
              <a:t>There will be a set of rules that all researchers will have to abide by.  These rules will include:</a:t>
            </a:r>
          </a:p>
          <a:p>
            <a:pPr lvl="1"/>
            <a:r>
              <a:rPr lang="en-US" dirty="0"/>
              <a:t>Rules of participation</a:t>
            </a:r>
          </a:p>
          <a:p>
            <a:pPr lvl="1"/>
            <a:r>
              <a:rPr lang="en-US" dirty="0"/>
              <a:t>Use of data (who and authorship)</a:t>
            </a:r>
          </a:p>
          <a:p>
            <a:r>
              <a:rPr lang="en-US" dirty="0"/>
              <a:t>Please contact either Juan Sanchez or Carolina Gomez for potential inclusion in the research consortium</a:t>
            </a:r>
          </a:p>
          <a:p>
            <a:pPr lvl="1"/>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7</a:t>
            </a:fld>
            <a:endParaRPr lang="en-US"/>
          </a:p>
        </p:txBody>
      </p:sp>
    </p:spTree>
    <p:extLst>
      <p:ext uri="{BB962C8B-B14F-4D97-AF65-F5344CB8AC3E}">
        <p14:creationId xmlns:p14="http://schemas.microsoft.com/office/powerpoint/2010/main" val="694160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5715000" cy="1143000"/>
          </a:xfrm>
        </p:spPr>
        <p:txBody>
          <a:bodyPr/>
          <a:lstStyle/>
          <a:p>
            <a:r>
              <a:rPr lang="en-US" dirty="0"/>
              <a:t>Budget &amp; Finance</a:t>
            </a:r>
          </a:p>
        </p:txBody>
      </p:sp>
      <p:sp>
        <p:nvSpPr>
          <p:cNvPr id="4" name="Slide Number Placeholder 3"/>
          <p:cNvSpPr>
            <a:spLocks noGrp="1"/>
          </p:cNvSpPr>
          <p:nvPr>
            <p:ph type="sldNum" sz="quarter" idx="12"/>
          </p:nvPr>
        </p:nvSpPr>
        <p:spPr/>
        <p:txBody>
          <a:bodyPr/>
          <a:lstStyle/>
          <a:p>
            <a:fld id="{6E2D2B3B-882E-40F3-A32F-6DD516915044}" type="slidenum">
              <a:rPr lang="en-US" smtClean="0"/>
              <a:pPr/>
              <a:t>8</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5374710"/>
            <a:ext cx="128397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28600" y="1371600"/>
            <a:ext cx="7620000" cy="4800600"/>
          </a:xfrm>
        </p:spPr>
        <p:txBody>
          <a:bodyPr>
            <a:normAutofit fontScale="92500" lnSpcReduction="20000"/>
          </a:bodyPr>
          <a:lstStyle/>
          <a:p>
            <a:r>
              <a:rPr lang="en-US" sz="2800" dirty="0"/>
              <a:t>Maria Fernanda Wagstaff</a:t>
            </a:r>
          </a:p>
          <a:p>
            <a:r>
              <a:rPr lang="en-US" sz="2800" dirty="0"/>
              <a:t>Contract with Emerald continues at a reduced fee based on access to journal via website vs sending out journals. </a:t>
            </a:r>
          </a:p>
          <a:p>
            <a:r>
              <a:rPr lang="en-US" sz="2800" dirty="0"/>
              <a:t>Conference surplus donated by FAU.</a:t>
            </a:r>
          </a:p>
          <a:p>
            <a:r>
              <a:rPr lang="en-US" sz="2800" dirty="0"/>
              <a:t>We have approximately $39,642.88* (May </a:t>
            </a:r>
            <a:r>
              <a:rPr lang="en-US" sz="2800"/>
              <a:t>31 statement) in </a:t>
            </a:r>
            <a:r>
              <a:rPr lang="en-US" sz="2800" dirty="0"/>
              <a:t>the bank after taking into account expenses for this year:</a:t>
            </a:r>
          </a:p>
          <a:p>
            <a:pPr lvl="1"/>
            <a:r>
              <a:rPr lang="en-US" sz="2600" dirty="0"/>
              <a:t>Social Hour/Reception taking place today ($2500)</a:t>
            </a:r>
          </a:p>
          <a:p>
            <a:pPr lvl="1"/>
            <a:r>
              <a:rPr lang="en-US" sz="2600" dirty="0"/>
              <a:t>Upcoming expenses: web maintenance $700</a:t>
            </a:r>
          </a:p>
          <a:p>
            <a:pPr lvl="1"/>
            <a:r>
              <a:rPr lang="en-US" sz="2600" dirty="0"/>
              <a:t>Management Research fee is $4500 this year</a:t>
            </a:r>
          </a:p>
          <a:p>
            <a:pPr marL="411480" lvl="1" indent="0">
              <a:buNone/>
            </a:pPr>
            <a:r>
              <a:rPr lang="en-US" sz="2600" dirty="0"/>
              <a:t>*Will need to cover 2 years of expenses, and                               webpage migration/transition</a:t>
            </a:r>
          </a:p>
        </p:txBody>
      </p:sp>
    </p:spTree>
    <p:extLst>
      <p:ext uri="{BB962C8B-B14F-4D97-AF65-F5344CB8AC3E}">
        <p14:creationId xmlns:p14="http://schemas.microsoft.com/office/powerpoint/2010/main" val="3285549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20000" cy="1143000"/>
          </a:xfrm>
        </p:spPr>
        <p:txBody>
          <a:bodyPr/>
          <a:lstStyle/>
          <a:p>
            <a:pPr lvl="0"/>
            <a:r>
              <a:rPr lang="en-US" dirty="0"/>
              <a:t>AOM 2019 PDW</a:t>
            </a:r>
          </a:p>
        </p:txBody>
      </p:sp>
      <p:sp>
        <p:nvSpPr>
          <p:cNvPr id="4" name="Slide Number Placeholder 3"/>
          <p:cNvSpPr>
            <a:spLocks noGrp="1"/>
          </p:cNvSpPr>
          <p:nvPr>
            <p:ph type="sldNum" sz="quarter" idx="12"/>
          </p:nvPr>
        </p:nvSpPr>
        <p:spPr/>
        <p:txBody>
          <a:bodyPr/>
          <a:lstStyle/>
          <a:p>
            <a:fld id="{6E2D2B3B-882E-40F3-A32F-6DD516915044}" type="slidenum">
              <a:rPr lang="en-US" smtClean="0"/>
              <a:pPr/>
              <a:t>9</a:t>
            </a:fld>
            <a:endParaRPr lang="en-US"/>
          </a:p>
        </p:txBody>
      </p:sp>
      <p:pic>
        <p:nvPicPr>
          <p:cNvPr id="5" name="FFE89D4D-5F8B-422A-978A-DDD9CD9D04EC" descr="E1D5BB5E-955F-48F4-B52D-457759FF02A2@ad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374710"/>
            <a:ext cx="1711960" cy="1407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normAutofit fontScale="92500" lnSpcReduction="10000"/>
          </a:bodyPr>
          <a:lstStyle/>
          <a:p>
            <a:r>
              <a:rPr lang="en-US" sz="3300" dirty="0"/>
              <a:t>Carlos </a:t>
            </a:r>
            <a:r>
              <a:rPr lang="en-US" sz="3300" dirty="0" err="1"/>
              <a:t>Alsua</a:t>
            </a:r>
            <a:r>
              <a:rPr lang="en-US" sz="3300" dirty="0"/>
              <a:t>, Program Chair</a:t>
            </a:r>
          </a:p>
          <a:p>
            <a:r>
              <a:rPr lang="en-US" sz="3300" dirty="0"/>
              <a:t>2 IAM PDWs, 19 presenters</a:t>
            </a:r>
          </a:p>
          <a:p>
            <a:pPr lvl="1"/>
            <a:r>
              <a:rPr lang="en-US" sz="2400" b="1" dirty="0" err="1"/>
              <a:t>Lagarde’s</a:t>
            </a:r>
            <a:r>
              <a:rPr lang="en-US" sz="2400" b="1" dirty="0"/>
              <a:t> Endorsement: Gender Differences in Managing Organizational Crises &amp; Grand Challenges</a:t>
            </a:r>
          </a:p>
          <a:p>
            <a:pPr lvl="1"/>
            <a:r>
              <a:rPr lang="en-US" sz="2400" b="1" dirty="0"/>
              <a:t>Decoding Female Entrepreneurship in Latin America</a:t>
            </a:r>
            <a:endParaRPr lang="en-US" sz="2400" dirty="0"/>
          </a:p>
          <a:p>
            <a:pPr marL="346075" indent="-231775">
              <a:tabLst>
                <a:tab pos="346075" algn="l"/>
              </a:tabLst>
            </a:pPr>
            <a:r>
              <a:rPr lang="en-US" sz="2800" dirty="0"/>
              <a:t>IAM is also co-sponsoring 2 PDW sessions with other divisions, 12 presenters</a:t>
            </a:r>
          </a:p>
          <a:p>
            <a:pPr marL="643255" lvl="1" indent="-231775">
              <a:tabLst>
                <a:tab pos="346075" algn="l"/>
              </a:tabLst>
            </a:pPr>
            <a:r>
              <a:rPr lang="en-US" sz="2800" dirty="0"/>
              <a:t>E</a:t>
            </a:r>
            <a:r>
              <a:rPr lang="en-US" sz="2400" b="1" dirty="0"/>
              <a:t>ntrepreneurial Migrants from and in Emerging Economies</a:t>
            </a:r>
          </a:p>
          <a:p>
            <a:pPr marL="643255" lvl="1" indent="-231775">
              <a:tabLst>
                <a:tab pos="346075" algn="l"/>
              </a:tabLst>
            </a:pPr>
            <a:r>
              <a:rPr lang="en-US" sz="2400" b="1" dirty="0"/>
              <a:t>The Extended Family as an Entrepreneurial Asset in Collectivist Cultures</a:t>
            </a:r>
            <a:br>
              <a:rPr lang="en-US" sz="2400" b="1" dirty="0"/>
            </a:br>
            <a:endParaRPr lang="en-US" sz="2800" dirty="0"/>
          </a:p>
        </p:txBody>
      </p:sp>
    </p:spTree>
    <p:extLst>
      <p:ext uri="{BB962C8B-B14F-4D97-AF65-F5344CB8AC3E}">
        <p14:creationId xmlns:p14="http://schemas.microsoft.com/office/powerpoint/2010/main" val="42931622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22321</TotalTime>
  <Words>2273</Words>
  <Application>Microsoft Macintosh PowerPoint</Application>
  <PresentationFormat>On-screen Show (4:3)</PresentationFormat>
  <Paragraphs>179</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Cambria</vt:lpstr>
      <vt:lpstr>Adjacency</vt:lpstr>
      <vt:lpstr>Iberoamerican Academy of Management  Business Meeting</vt:lpstr>
      <vt:lpstr>Mission, Goals, and Initiatives</vt:lpstr>
      <vt:lpstr>Executive Committee Members</vt:lpstr>
      <vt:lpstr>Agenda</vt:lpstr>
      <vt:lpstr>State of the Association</vt:lpstr>
      <vt:lpstr>IAM Website</vt:lpstr>
      <vt:lpstr>Research Consortium</vt:lpstr>
      <vt:lpstr>Budget &amp; Finance</vt:lpstr>
      <vt:lpstr>AOM 2019 PDW</vt:lpstr>
      <vt:lpstr>Management Research</vt:lpstr>
      <vt:lpstr>Management Research</vt:lpstr>
      <vt:lpstr>Management Research</vt:lpstr>
      <vt:lpstr>Management Research</vt:lpstr>
      <vt:lpstr>Management Research</vt:lpstr>
      <vt:lpstr>AOM 2020 PDW  Program</vt:lpstr>
      <vt:lpstr>Election</vt:lpstr>
      <vt:lpstr>Elections</vt:lpstr>
      <vt:lpstr>Election for President</vt:lpstr>
      <vt:lpstr>Renewals</vt:lpstr>
      <vt:lpstr>Renewals</vt:lpstr>
      <vt:lpstr>Renewals</vt:lpstr>
      <vt:lpstr>Renewals</vt:lpstr>
      <vt:lpstr> Feel free to contact Executive Committee members with additional ideas and suggestions  Join us for our wonderful reception  Thank You, Gracias, Obrigado!</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Iberoamerican Academy of Management Business Meeting</dc:title>
  <dc:creator>Herman Aguinis</dc:creator>
  <cp:lastModifiedBy>Len Trevino</cp:lastModifiedBy>
  <cp:revision>345</cp:revision>
  <cp:lastPrinted>2016-07-18T21:48:48Z</cp:lastPrinted>
  <dcterms:created xsi:type="dcterms:W3CDTF">2014-06-23T14:44:56Z</dcterms:created>
  <dcterms:modified xsi:type="dcterms:W3CDTF">2020-07-22T14:12:45Z</dcterms:modified>
</cp:coreProperties>
</file>