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71" r:id="rId3"/>
    <p:sldId id="263" r:id="rId4"/>
    <p:sldId id="268" r:id="rId5"/>
    <p:sldId id="274" r:id="rId6"/>
    <p:sldId id="273" r:id="rId7"/>
    <p:sldId id="269" r:id="rId8"/>
    <p:sldId id="275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/>
    <p:restoredTop sz="94694"/>
  </p:normalViewPr>
  <p:slideViewPr>
    <p:cSldViewPr snapToGrid="0">
      <p:cViewPr varScale="1">
        <p:scale>
          <a:sx n="117" d="100"/>
          <a:sy n="117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775CE-9DD1-F444-93A9-FF9C9F4C15DC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9A34-C5D9-C44F-862E-8DE697932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0CD4-1641-D86F-FA56-ACCFB713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8FB5E-498C-CE9D-2F80-2EE55DDFA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7DF80-6F3C-2590-0987-51558FC41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F993-B5EA-C8AA-D396-CADA1CF7E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9A34-C5D9-C44F-862E-8DE697932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333C-6B45-D617-F1B6-082186405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088FF-F6A9-1E3C-F318-BFE9C8DD9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439F-E432-21CE-2A6F-29347729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53EA-4C99-3254-7BD1-4C0B4BED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AEE-CE59-F919-F935-F41AA841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A6CD-73D0-B397-D60F-3C0F5648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16696-E2F0-5824-9AC8-BACE78F9C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C2E9A-35D1-ED06-F5B4-32A98248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E8BA-02E4-CC3A-23D4-402D9457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C91A3-180F-55F4-3755-F98EE8F0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F4ACF-FA2C-55F7-21D3-CE34F438D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CB4AE-7893-3CAB-B0C9-003E2C9BF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BA2B-4913-8CE7-2FB3-B6B3973A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71CA-F434-10AB-0D77-39780A37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F8F1-68E0-F563-7E44-25813FC9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635D-2238-2082-0CF4-39FF2634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0B74-D85B-BA2E-30A6-8CD6FE2F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B7DF-97A0-6727-682C-6534B65B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7A2B-0ECE-FC68-6F87-3842B7C4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2824-DE21-B072-7BA9-9B8F46E4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00B6-A3F0-168C-7C84-A94F67E4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E72B-4BBD-DC70-C7E3-48269DD30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790C-DE34-BFE3-D25A-203057C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1EF99-434D-9E8E-E36A-E0B4B943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37E2-43AE-0847-3A0E-75160DC3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50DC-93B4-AA38-1D74-11CDDBFB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3311-7121-81A4-B021-5D3C245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EAC7D-45F0-AA3B-E758-69CA2754B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A8A48-A306-C2C6-1848-0E0E3D60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6B8F-41A8-C57C-A893-2EAF19D3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16EAC-92BA-1261-A09A-4FF5A734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8565-B5B3-70E8-848A-6FE131E8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022EC-759A-2BAC-849F-FD74BEABD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691E8-4342-C4EC-15C5-7BFF0FA8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3498A-9595-1F19-6073-A439E51BB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C760D-E3CE-A716-1D63-1D2976AF6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AFBF8-F209-EAFC-013E-E2D96D00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ED713-FB98-4A6D-71C3-B35BA833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08F7D-12CA-7D41-8C1F-67C1065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CF6-9FE4-1BD0-7B95-35A5D788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9E964-6813-CAD2-3E7B-02C91B49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963E1-8B70-C7D8-FCA7-7B1B76BA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CD0D-087D-803A-75E4-E08E0108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A19DF-3AF3-F544-5ADF-D523350F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8DFAA-DCAF-F6CA-236E-67D19D2A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8F4C-5017-FE9F-0AD5-145C0313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A5F4-6EA7-770C-5ECE-1EE70922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743E4-2817-DFFD-17CA-E03F3443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F24AB-AFAB-AF5B-6B77-3FF7DB2BC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F89E-946D-7373-BCDC-015CD3B9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EE821-8B65-101E-F63F-BA8C9888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9D42F-76DC-16E0-9EFF-7C6F4E5D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203D-E6FF-A730-7992-E2C0BDAD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15381-7DB5-2940-6346-B0D6E8EF0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8DF0A-0911-4D74-35B0-43E533FED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FFCF1-0789-2787-52B2-625DF05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8D40B-3B55-F3E9-71C6-97309564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2260-C203-AF28-54A4-557155A9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170F3-BB16-1E53-3D49-31044494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FBDA0-A558-F783-8C41-6C00829C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DBAE-3943-4B31-0AC0-14762924F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0D83B-0808-9445-A2A7-BABF6D227E4F}" type="datetimeFigureOut">
              <a:rPr lang="en-US" smtClean="0"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735D-9A86-3F57-8389-351F65FE0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E55C4-6F00-B460-54FC-594FFB86D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D8B4A-EB2E-F143-84D2-E261855E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beroacademy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pceu.com/investigacion/xiii-congreso-ia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E40A7-20BA-C0C1-F81A-315F75654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20CA9E-4469-CA81-C29B-83F9739D07F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68AD8978-C22F-A088-2D89-70DF0328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834BB-E516-754F-AB2E-3956DD07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94" b="30179"/>
          <a:stretch/>
        </p:blipFill>
        <p:spPr>
          <a:xfrm>
            <a:off x="0" y="-6"/>
            <a:ext cx="12192000" cy="5638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21F602-4A78-87F7-8BCA-30DC5BAD7673}"/>
              </a:ext>
            </a:extLst>
          </p:cNvPr>
          <p:cNvSpPr/>
          <p:nvPr/>
        </p:nvSpPr>
        <p:spPr>
          <a:xfrm>
            <a:off x="1077310" y="1165292"/>
            <a:ext cx="10037379" cy="3732529"/>
          </a:xfrm>
          <a:prstGeom prst="rect">
            <a:avLst/>
          </a:prstGeom>
          <a:solidFill>
            <a:srgbClr val="FFFFF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35CA40E2-BEA6-3872-B757-A30AC08DFC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102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75231BD1-6BD3-E9A4-9B1F-9334A732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52BAC2D4-FE16-6369-A620-263EEFA99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AC5EB-CC10-8D99-E980-3E2006E3C589}"/>
              </a:ext>
            </a:extLst>
          </p:cNvPr>
          <p:cNvSpPr txBox="1"/>
          <p:nvPr/>
        </p:nvSpPr>
        <p:spPr>
          <a:xfrm>
            <a:off x="1285300" y="1454210"/>
            <a:ext cx="9645460" cy="405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1"/>
                </a:solidFill>
              </a:rPr>
              <a:t>Primer taller: FÁBRICA DE IDEAS</a:t>
            </a:r>
            <a:endParaRPr lang="es-ES_tradnl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Preparación de trabajos de investigación </a:t>
            </a:r>
            <a:r>
              <a:rPr lang="es-ES_tradnl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para congresos científicos en español</a:t>
            </a:r>
          </a:p>
          <a:p>
            <a:endParaRPr lang="es-ES_tradnl" sz="1600" b="1" dirty="0"/>
          </a:p>
          <a:p>
            <a:r>
              <a:rPr lang="es-ES_tradnl" sz="1600" b="1" dirty="0"/>
              <a:t>Organizado por: </a:t>
            </a:r>
            <a:r>
              <a:rPr lang="es-ES_tradnl" sz="1600" dirty="0"/>
              <a:t>Ruth Mateos, </a:t>
            </a:r>
            <a:r>
              <a:rPr lang="es-ES_tradnl" sz="1600" dirty="0" err="1"/>
              <a:t>Miryam</a:t>
            </a:r>
            <a:r>
              <a:rPr lang="es-ES_tradnl" sz="1600" dirty="0"/>
              <a:t> Martínez y Ricardo Gimeno de Universidad San Pablo CEU (Madrid), Gabriela Contreras de </a:t>
            </a:r>
            <a:r>
              <a:rPr lang="es-ES_tradnl" sz="1600" dirty="0" err="1"/>
              <a:t>Radboud</a:t>
            </a:r>
            <a:r>
              <a:rPr lang="es-ES_tradnl" sz="1600" dirty="0"/>
              <a:t> </a:t>
            </a:r>
            <a:r>
              <a:rPr lang="es-ES_tradnl" sz="1600" dirty="0" err="1"/>
              <a:t>University</a:t>
            </a:r>
            <a:r>
              <a:rPr lang="es-ES_tradnl" sz="1600" dirty="0"/>
              <a:t> (</a:t>
            </a:r>
            <a:r>
              <a:rPr lang="es-ES_tradnl" sz="1600" dirty="0" err="1"/>
              <a:t>Paises</a:t>
            </a:r>
            <a:r>
              <a:rPr lang="es-ES_tradnl" sz="1600" dirty="0"/>
              <a:t> Bajos) y Mónica Franco de </a:t>
            </a:r>
            <a:r>
              <a:rPr lang="es-ES_tradnl" sz="1600" dirty="0" err="1"/>
              <a:t>Cranfield</a:t>
            </a:r>
            <a:r>
              <a:rPr lang="es-ES_tradnl" sz="1600" dirty="0"/>
              <a:t> </a:t>
            </a:r>
            <a:r>
              <a:rPr lang="es-ES_tradnl" sz="1600" dirty="0" err="1"/>
              <a:t>University</a:t>
            </a:r>
            <a:r>
              <a:rPr lang="es-ES_tradnl" sz="1600" dirty="0"/>
              <a:t> (UK)</a:t>
            </a:r>
          </a:p>
          <a:p>
            <a:endParaRPr lang="es-ES_tradnl" sz="1600" dirty="0"/>
          </a:p>
          <a:p>
            <a:r>
              <a:rPr lang="es-ES_tradnl" sz="1600" b="1" dirty="0"/>
              <a:t>Con la colaboración de: </a:t>
            </a:r>
            <a:r>
              <a:rPr lang="es-ES_tradnl" sz="1600" dirty="0"/>
              <a:t>Len Treviño de Florida Atlantic </a:t>
            </a:r>
            <a:r>
              <a:rPr lang="es-ES_tradnl" sz="1600" dirty="0" err="1"/>
              <a:t>University</a:t>
            </a:r>
            <a:r>
              <a:rPr lang="es-ES_tradnl" sz="1600" dirty="0"/>
              <a:t> (US), Herman </a:t>
            </a:r>
            <a:r>
              <a:rPr lang="es-ES_tradnl" sz="1600" dirty="0" err="1"/>
              <a:t>Aguinis</a:t>
            </a:r>
            <a:r>
              <a:rPr lang="es-ES_tradnl" sz="1600" dirty="0"/>
              <a:t> de </a:t>
            </a:r>
            <a:r>
              <a:rPr lang="es-ES_tradnl" sz="1600" dirty="0" err="1"/>
              <a:t>The</a:t>
            </a:r>
            <a:r>
              <a:rPr lang="es-ES_tradnl" sz="1600" dirty="0"/>
              <a:t> George Washington </a:t>
            </a:r>
            <a:r>
              <a:rPr lang="es-ES_tradnl" sz="1600" dirty="0" err="1"/>
              <a:t>University</a:t>
            </a:r>
            <a:r>
              <a:rPr lang="es-ES_tradnl" sz="1600" dirty="0"/>
              <a:t> (US), Luis </a:t>
            </a:r>
            <a:r>
              <a:rPr lang="es-ES_tradnl" sz="1600" dirty="0" err="1"/>
              <a:t>Gomez-Mejia</a:t>
            </a:r>
            <a:r>
              <a:rPr lang="es-ES_tradnl" sz="1600" dirty="0"/>
              <a:t> de Arizona </a:t>
            </a:r>
            <a:r>
              <a:rPr lang="es-ES_tradnl" sz="1600" dirty="0" err="1"/>
              <a:t>State</a:t>
            </a:r>
            <a:r>
              <a:rPr lang="es-ES_tradnl" sz="1600" dirty="0"/>
              <a:t> </a:t>
            </a:r>
            <a:r>
              <a:rPr lang="es-ES_tradnl" sz="1600" dirty="0" err="1"/>
              <a:t>University</a:t>
            </a:r>
            <a:r>
              <a:rPr lang="es-ES_tradnl" sz="1600" dirty="0"/>
              <a:t> (US) y </a:t>
            </a:r>
            <a:r>
              <a:rPr lang="es-ES_tradnl" sz="1600" dirty="0" err="1"/>
              <a:t>Khlif</a:t>
            </a:r>
            <a:r>
              <a:rPr lang="es-ES_tradnl" sz="1600" dirty="0"/>
              <a:t> </a:t>
            </a:r>
            <a:r>
              <a:rPr lang="es-ES_tradnl" sz="1600" dirty="0" err="1"/>
              <a:t>Wafa</a:t>
            </a:r>
            <a:r>
              <a:rPr lang="es-ES_tradnl" sz="1600" dirty="0"/>
              <a:t> de TBS </a:t>
            </a:r>
            <a:r>
              <a:rPr lang="es-ES_tradnl" sz="1600" dirty="0" err="1"/>
              <a:t>Education</a:t>
            </a:r>
            <a:r>
              <a:rPr lang="es-ES_tradnl" sz="1600" dirty="0"/>
              <a:t> (Barcelona)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ES_tradnl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7973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6BB4-4792-E26F-D22A-DEF43446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Referencias recomendadas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E821-CE12-1655-52F2-30FE4ECEC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Alvesson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M., &amp; Sandberg, J. (2011).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Generating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research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questions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through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problematization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Management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Review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36(2), 247–271.</a:t>
            </a:r>
            <a:endParaRPr lang="es-ES_tradnl" sz="1800" noProof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Dorobantu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S.,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Gruber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M.,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Ravasi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D., &amp; Wellman, N. (2024).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AMJ Management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Research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Canvas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A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tool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conducting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reporting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empirical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research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Management </a:t>
            </a:r>
            <a:r>
              <a:rPr lang="es-ES_tradnl" sz="1800" noProof="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Journal</a:t>
            </a:r>
            <a:r>
              <a:rPr lang="es-ES_tradnl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67(5), 1163–1174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_tradnl" sz="1800" noProof="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8186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8CD3-232A-CC22-7A48-958D8B1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BF7A-50BB-A676-7ED1-1C083463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8793" cy="4351338"/>
          </a:xfrm>
        </p:spPr>
        <p:txBody>
          <a:bodyPr>
            <a:normAutofit fontScale="92500" lnSpcReduction="10000"/>
          </a:bodyPr>
          <a:lstStyle/>
          <a:p>
            <a:r>
              <a:rPr lang="es-ES_tradnl" noProof="0" dirty="0"/>
              <a:t>Bienvenidos</a:t>
            </a:r>
          </a:p>
          <a:p>
            <a:r>
              <a:rPr lang="es-ES_tradnl" sz="2400" noProof="0" dirty="0"/>
              <a:t>¿Qué tipo de ideas de investigación son adecuadas para una conferencia como la IAOM o AOM? </a:t>
            </a:r>
          </a:p>
          <a:p>
            <a:pPr lvl="1">
              <a:buFont typeface="System Font Regular"/>
              <a:buChar char="-"/>
            </a:pPr>
            <a:r>
              <a:rPr lang="es-ES_tradnl" noProof="0" dirty="0"/>
              <a:t>Prof. Len Treviño, </a:t>
            </a:r>
            <a:r>
              <a:rPr lang="es-ES_tradnl" noProof="0" dirty="0" err="1"/>
              <a:t>Distinguished</a:t>
            </a:r>
            <a:r>
              <a:rPr lang="es-ES_tradnl" noProof="0" dirty="0"/>
              <a:t> </a:t>
            </a:r>
            <a:r>
              <a:rPr lang="es-ES_tradnl" noProof="0" dirty="0" err="1"/>
              <a:t>Professor</a:t>
            </a:r>
            <a:r>
              <a:rPr lang="es-ES_tradnl" noProof="0" dirty="0"/>
              <a:t> in International Business, </a:t>
            </a:r>
            <a:r>
              <a:rPr lang="es-ES_tradnl" noProof="0" dirty="0" err="1"/>
              <a:t>Program</a:t>
            </a:r>
            <a:r>
              <a:rPr lang="es-ES_tradnl" noProof="0" dirty="0"/>
              <a:t> Director </a:t>
            </a:r>
            <a:r>
              <a:rPr lang="es-ES_tradnl" noProof="0" dirty="0" err="1"/>
              <a:t>of</a:t>
            </a:r>
            <a:r>
              <a:rPr lang="es-ES_tradnl" noProof="0" dirty="0"/>
              <a:t> IB · Florida Atlantic </a:t>
            </a:r>
            <a:r>
              <a:rPr lang="es-ES_tradnl" noProof="0" dirty="0" err="1"/>
              <a:t>University</a:t>
            </a:r>
            <a:r>
              <a:rPr lang="es-ES_tradnl" noProof="0" dirty="0"/>
              <a:t>, US</a:t>
            </a:r>
          </a:p>
          <a:p>
            <a:pPr lvl="1">
              <a:buFont typeface="System Font Regular"/>
              <a:buChar char="-"/>
            </a:pPr>
            <a:r>
              <a:rPr lang="es-ES_tradnl" noProof="0" dirty="0"/>
              <a:t>Prof. Herman </a:t>
            </a:r>
            <a:r>
              <a:rPr lang="es-ES_tradnl" noProof="0" dirty="0" err="1"/>
              <a:t>Aguinis</a:t>
            </a:r>
            <a:r>
              <a:rPr lang="es-ES_tradnl" noProof="0" dirty="0"/>
              <a:t>, Avram Tucker </a:t>
            </a:r>
            <a:r>
              <a:rPr lang="es-ES_tradnl" noProof="0" dirty="0" err="1"/>
              <a:t>Distinguished</a:t>
            </a:r>
            <a:r>
              <a:rPr lang="es-ES_tradnl" noProof="0" dirty="0"/>
              <a:t> </a:t>
            </a:r>
            <a:r>
              <a:rPr lang="es-ES_tradnl" noProof="0" dirty="0" err="1"/>
              <a:t>Scholar</a:t>
            </a:r>
            <a:r>
              <a:rPr lang="es-ES_tradnl" noProof="0" dirty="0"/>
              <a:t> and </a:t>
            </a:r>
            <a:r>
              <a:rPr lang="es-ES_tradnl" noProof="0" dirty="0" err="1"/>
              <a:t>Professor</a:t>
            </a:r>
            <a:r>
              <a:rPr lang="es-ES_tradnl" noProof="0" dirty="0"/>
              <a:t> </a:t>
            </a:r>
            <a:r>
              <a:rPr lang="es-ES_tradnl" noProof="0" dirty="0" err="1"/>
              <a:t>of</a:t>
            </a:r>
            <a:r>
              <a:rPr lang="es-ES_tradnl" noProof="0" dirty="0"/>
              <a:t> Management at </a:t>
            </a:r>
            <a:r>
              <a:rPr lang="es-ES_tradnl" noProof="0" dirty="0" err="1"/>
              <a:t>The</a:t>
            </a:r>
            <a:r>
              <a:rPr lang="es-ES_tradnl" noProof="0" dirty="0"/>
              <a:t> George Washington </a:t>
            </a:r>
            <a:r>
              <a:rPr lang="es-ES_tradnl" noProof="0" dirty="0" err="1"/>
              <a:t>University</a:t>
            </a:r>
            <a:r>
              <a:rPr lang="es-ES_tradnl" noProof="0" dirty="0"/>
              <a:t>, US</a:t>
            </a:r>
          </a:p>
          <a:p>
            <a:pPr lvl="1">
              <a:buFont typeface="System Font Regular"/>
              <a:buChar char="-"/>
            </a:pPr>
            <a:r>
              <a:rPr lang="es-ES_tradnl" noProof="0" dirty="0"/>
              <a:t>Prof. </a:t>
            </a:r>
            <a:r>
              <a:rPr lang="es-ES_tradnl" noProof="0" dirty="0" err="1"/>
              <a:t>Khlif</a:t>
            </a:r>
            <a:r>
              <a:rPr lang="es-ES_tradnl" noProof="0" dirty="0"/>
              <a:t> </a:t>
            </a:r>
            <a:r>
              <a:rPr lang="es-ES_tradnl" noProof="0" dirty="0" err="1"/>
              <a:t>Wafa</a:t>
            </a:r>
            <a:r>
              <a:rPr lang="es-ES_tradnl" noProof="0" dirty="0"/>
              <a:t>, Profesora de Control de Gestión, TBS, Barcelona</a:t>
            </a:r>
          </a:p>
          <a:p>
            <a:pPr lvl="1">
              <a:buFont typeface="System Font Regular"/>
              <a:buChar char="-"/>
            </a:pPr>
            <a:r>
              <a:rPr lang="es-ES_tradnl" dirty="0"/>
              <a:t>Prof. Luis </a:t>
            </a:r>
            <a:r>
              <a:rPr lang="es-ES_tradnl" dirty="0" err="1"/>
              <a:t>Gomez-Mejia</a:t>
            </a:r>
            <a:r>
              <a:rPr lang="es-ES_tradnl" dirty="0"/>
              <a:t>, </a:t>
            </a:r>
            <a:r>
              <a:rPr lang="es-ES_tradnl" dirty="0" err="1"/>
              <a:t>Regents</a:t>
            </a:r>
            <a:r>
              <a:rPr lang="es-ES_tradnl" dirty="0"/>
              <a:t> </a:t>
            </a:r>
            <a:r>
              <a:rPr lang="es-ES_tradnl" dirty="0" err="1"/>
              <a:t>Professor</a:t>
            </a:r>
            <a:r>
              <a:rPr lang="es-ES_tradnl" dirty="0"/>
              <a:t>, Arizona </a:t>
            </a:r>
            <a:r>
              <a:rPr lang="es-ES_tradnl" dirty="0" err="1"/>
              <a:t>State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endParaRPr lang="es-ES_tradnl" noProof="0" dirty="0"/>
          </a:p>
          <a:p>
            <a:r>
              <a:rPr lang="es-ES_tradnl" noProof="0" dirty="0"/>
              <a:t>Pausa</a:t>
            </a:r>
          </a:p>
          <a:p>
            <a:r>
              <a:rPr lang="es-ES_tradnl" noProof="0" dirty="0"/>
              <a:t>Lluvia de ideas y discusión – en grupos por áreas de estudio</a:t>
            </a:r>
          </a:p>
          <a:p>
            <a:r>
              <a:rPr lang="es-ES_tradnl" noProof="0" dirty="0"/>
              <a:t>Despedida y cierre</a:t>
            </a:r>
          </a:p>
          <a:p>
            <a:endParaRPr lang="es-ES_tradnl" noProof="0" dirty="0"/>
          </a:p>
          <a:p>
            <a:pPr marL="457200" lvl="1" indent="0"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3157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E0F3-CB01-A182-6638-5E035893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7"/>
            <a:ext cx="10515600" cy="1325563"/>
          </a:xfrm>
        </p:spPr>
        <p:txBody>
          <a:bodyPr/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Fábrica de ideas: </a:t>
            </a:r>
            <a:br>
              <a:rPr lang="es-ES_tradnl" b="1" noProof="0" dirty="0">
                <a:solidFill>
                  <a:schemeClr val="accent1"/>
                </a:solidFill>
              </a:rPr>
            </a:br>
            <a:r>
              <a:rPr lang="es-ES_tradnl" sz="3200" i="1" noProof="0" dirty="0">
                <a:solidFill>
                  <a:schemeClr val="accent1"/>
                </a:solidFill>
              </a:rPr>
              <a:t>Organización y contenido grupos de trabajo</a:t>
            </a:r>
            <a:endParaRPr lang="es-ES_tradnl" i="1" noProof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3B4B-AF59-B7B2-FC25-FB9F9215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10853058" cy="389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noProof="0" dirty="0"/>
              <a:t>Paso 1. </a:t>
            </a:r>
            <a:r>
              <a:rPr lang="es-ES_tradnl" b="1" dirty="0"/>
              <a:t>G</a:t>
            </a:r>
            <a:r>
              <a:rPr lang="es-ES_tradnl" b="1" noProof="0" dirty="0" err="1"/>
              <a:t>rupos</a:t>
            </a:r>
            <a:r>
              <a:rPr lang="es-ES_tradnl" b="1" noProof="0" dirty="0"/>
              <a:t> asociados a áreas de la conferencia: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Operaciones, cadena de suministro, logística, innovación,  tecnología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Estrategia, gestión internacional, gobierno corporativo, recursos humanos, comportamiento organizacional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Economía y finanzas </a:t>
            </a:r>
            <a:endParaRPr lang="es-ES_tradnl" sz="2000" noProof="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Sostenibilidad, liderazgo ético, diversidad, equidad e inclusión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Emprendimiento, empresa familiar, sector público, </a:t>
            </a:r>
            <a:r>
              <a:rPr lang="es-ES_tradnl" sz="2000" noProof="0" dirty="0" err="1"/>
              <a:t>ONGs</a:t>
            </a:r>
            <a:endParaRPr lang="es-ES_tradnl" sz="2000" noProof="0" dirty="0"/>
          </a:p>
          <a:p>
            <a:pPr marL="914400" lvl="1" indent="-457200">
              <a:buFont typeface="+mj-lt"/>
              <a:buAutoNum type="arabicPeriod"/>
            </a:pPr>
            <a:r>
              <a:rPr lang="es-ES_tradnl" sz="2000" noProof="0" dirty="0"/>
              <a:t>Marketing</a:t>
            </a:r>
            <a:endParaRPr lang="es-ES_tradnl" sz="2000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91117-C080-6563-0F29-12C758447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D2BA-D483-BB39-ADCC-0E1B60FF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Fábrica de ideas: </a:t>
            </a:r>
            <a:br>
              <a:rPr lang="es-ES_tradnl" b="1" noProof="0" dirty="0">
                <a:solidFill>
                  <a:schemeClr val="accent1"/>
                </a:solidFill>
              </a:rPr>
            </a:br>
            <a:r>
              <a:rPr lang="es-ES_tradnl" sz="3200" i="1" noProof="0" dirty="0">
                <a:solidFill>
                  <a:schemeClr val="accent1"/>
                </a:solidFill>
              </a:rPr>
              <a:t>Organización y contenido grupos de trabajo (cont.)</a:t>
            </a:r>
            <a:endParaRPr lang="es-ES_tradnl" i="1" noProof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BE18-6866-63F6-0C01-B831D5EE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0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noProof="0" dirty="0"/>
              <a:t>Paso 2. Elaboración y discusión de ideas</a:t>
            </a:r>
          </a:p>
          <a:p>
            <a:r>
              <a:rPr lang="es-ES_tradnl" sz="2400" noProof="0" dirty="0">
                <a:solidFill>
                  <a:srgbClr val="000000"/>
                </a:solidFill>
              </a:rPr>
              <a:t>L</a:t>
            </a:r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luvia de ideas sobre PROBLEMAS </a:t>
            </a:r>
            <a:r>
              <a:rPr lang="es-ES_tradnl" sz="2400" b="0" i="0" u="none" strike="noStrike" noProof="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</a:rPr>
              <a:t>(1.a) </a:t>
            </a:r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que estas estudiando o te interesaría estudiar, su RELEVANCIA  </a:t>
            </a:r>
            <a:r>
              <a:rPr lang="es-ES_tradnl" sz="2400" b="0" i="0" u="none" strike="noStrike" noProof="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</a:rPr>
              <a:t>(1.b) </a:t>
            </a:r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y PREGUNTA DE INVESTIGACION  </a:t>
            </a:r>
            <a:r>
              <a:rPr lang="es-ES_tradnl" sz="2400" b="0" i="0" u="none" strike="noStrike" noProof="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</a:rPr>
              <a:t>(3.a) </a:t>
            </a:r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tentativa y CONTRIBUCION  </a:t>
            </a:r>
            <a:r>
              <a:rPr lang="es-ES_tradnl" sz="2400" b="0" i="0" u="none" strike="noStrike" noProof="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</a:rPr>
              <a:t>(6.b)</a:t>
            </a:r>
            <a:r>
              <a:rPr lang="es-ES_tradnl" sz="2400" noProof="0" dirty="0">
                <a:solidFill>
                  <a:srgbClr val="000000"/>
                </a:solidFill>
              </a:rPr>
              <a:t> [</a:t>
            </a:r>
            <a:r>
              <a:rPr lang="es-ES_tradnl" sz="2400" noProof="0" dirty="0">
                <a:solidFill>
                  <a:srgbClr val="000000"/>
                </a:solidFill>
                <a:highlight>
                  <a:srgbClr val="FFFF00"/>
                </a:highlight>
              </a:rPr>
              <a:t>PIZARRA BLANCA con post-</a:t>
            </a:r>
            <a:r>
              <a:rPr lang="es-ES_tradnl" sz="2400" noProof="0" dirty="0" err="1">
                <a:solidFill>
                  <a:srgbClr val="000000"/>
                </a:solidFill>
                <a:highlight>
                  <a:srgbClr val="FFFF00"/>
                </a:highlight>
              </a:rPr>
              <a:t>its</a:t>
            </a:r>
            <a:r>
              <a:rPr lang="es-ES_tradnl" sz="2400" noProof="0" dirty="0">
                <a:solidFill>
                  <a:srgbClr val="000000"/>
                </a:solidFill>
              </a:rPr>
              <a:t>]</a:t>
            </a:r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Categorización de PROBLEMAS</a:t>
            </a:r>
          </a:p>
          <a:p>
            <a:r>
              <a:rPr lang="es-ES_tradnl" sz="2400" b="0" i="0" u="none" strike="noStrike" noProof="0" dirty="0">
                <a:solidFill>
                  <a:srgbClr val="000000"/>
                </a:solidFill>
                <a:effectLst/>
              </a:rPr>
              <a:t>Seleccionar varios PROBLEMAS sobre los que debatir y reflexionar – Considera</a:t>
            </a:r>
            <a:r>
              <a:rPr lang="es-ES_tradnl" sz="2400" noProof="0" dirty="0">
                <a:solidFill>
                  <a:srgbClr val="000000"/>
                </a:solidFill>
              </a:rPr>
              <a:t>r conceptos, posibles relaciones</a:t>
            </a:r>
            <a:r>
              <a:rPr lang="es-ES_tradnl" sz="2400" dirty="0">
                <a:solidFill>
                  <a:srgbClr val="000000"/>
                </a:solidFill>
              </a:rPr>
              <a:t> y</a:t>
            </a:r>
            <a:r>
              <a:rPr lang="es-ES_tradnl" sz="2400" noProof="0" dirty="0">
                <a:solidFill>
                  <a:srgbClr val="000000"/>
                </a:solidFill>
              </a:rPr>
              <a:t> teorías.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7F371-6F2A-937C-7DE3-ABF923F3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757" y="1963245"/>
            <a:ext cx="3187684" cy="4417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9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2EDF-4A98-5BEA-06A4-E040FD2B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Acuerdo para facilitar la discusión…</a:t>
            </a:r>
            <a:endParaRPr lang="es-ES_tradnl" i="1" noProof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E867-1060-2618-DB9C-7782172D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5731" cy="4351338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Venimos a </a:t>
            </a:r>
            <a:r>
              <a:rPr lang="es-ES_tradnl" dirty="0">
                <a:solidFill>
                  <a:srgbClr val="000000"/>
                </a:solidFill>
                <a:highlight>
                  <a:srgbClr val="FFFF00"/>
                </a:highlight>
              </a:rPr>
              <a:t>compartir ideas </a:t>
            </a:r>
            <a:r>
              <a:rPr lang="es-ES_tradnl" dirty="0">
                <a:solidFill>
                  <a:srgbClr val="000000"/>
                </a:solidFill>
              </a:rPr>
              <a:t>intentando buscar cómo mejorarlas</a:t>
            </a:r>
            <a:endParaRPr lang="es-ES_tradnl" i="0" u="none" strike="noStrike" noProof="0" dirty="0">
              <a:solidFill>
                <a:srgbClr val="000000"/>
              </a:solidFill>
              <a:effectLst/>
            </a:endParaRPr>
          </a:p>
          <a:p>
            <a:r>
              <a:rPr lang="es-ES_tradnl" i="0" u="none" strike="noStrike" noProof="0" dirty="0">
                <a:solidFill>
                  <a:srgbClr val="000000"/>
                </a:solidFill>
                <a:effectLst/>
              </a:rPr>
              <a:t>Lo que aquí se dice, aquí se queda (para garantizar su </a:t>
            </a:r>
            <a:r>
              <a:rPr lang="es-ES_tradnl" i="0" u="none" strike="noStrike" noProof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confidencialidad</a:t>
            </a:r>
            <a:r>
              <a:rPr lang="es-ES_tradnl" i="0" u="none" strike="noStrike" noProof="0" dirty="0">
                <a:solidFill>
                  <a:srgbClr val="000000"/>
                </a:solidFill>
                <a:effectLst/>
              </a:rPr>
              <a:t>)</a:t>
            </a:r>
            <a:endParaRPr lang="es-ES_tradnl" dirty="0">
              <a:solidFill>
                <a:srgbClr val="000000"/>
              </a:solidFill>
            </a:endParaRPr>
          </a:p>
          <a:p>
            <a:r>
              <a:rPr lang="es-ES_tradnl" dirty="0">
                <a:solidFill>
                  <a:srgbClr val="000000"/>
                </a:solidFill>
              </a:rPr>
              <a:t>El </a:t>
            </a:r>
            <a:r>
              <a:rPr lang="es-ES_tradnl" i="0" u="none" strike="noStrike" noProof="0" dirty="0" err="1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feedback</a:t>
            </a:r>
            <a:r>
              <a:rPr lang="es-ES_tradnl" i="0" u="none" strike="noStrike" noProof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 recibido es un “regalo” </a:t>
            </a:r>
            <a:r>
              <a:rPr lang="es-ES_tradnl" i="0" u="none" strike="noStrike" noProof="0" dirty="0">
                <a:solidFill>
                  <a:srgbClr val="000000"/>
                </a:solidFill>
                <a:effectLst/>
              </a:rPr>
              <a:t>. Su propósito es ayudar y hacer crecer el valor de cada idea. 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7964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zzle piece with text on it&#10;&#10;Description automatically generated">
            <a:extLst>
              <a:ext uri="{FF2B5EF4-FFF2-40B4-BE49-F238E27FC236}">
                <a16:creationId xmlns:a16="http://schemas.microsoft.com/office/drawing/2014/main" id="{DCFB4D15-6A19-18FC-EC3A-43042888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54" r="833" b="160"/>
          <a:stretch/>
        </p:blipFill>
        <p:spPr>
          <a:xfrm>
            <a:off x="1437101" y="831272"/>
            <a:ext cx="9317798" cy="58205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6BA269-57D3-0E24-35F4-C67ACF09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168490"/>
            <a:ext cx="10515600" cy="77744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_tradnl" sz="3600" b="1" noProof="0" dirty="0">
                <a:solidFill>
                  <a:schemeClr val="accent1"/>
                </a:solidFill>
              </a:rPr>
              <a:t>Plantilla de investigación </a:t>
            </a:r>
            <a:r>
              <a:rPr lang="es-ES_tradnl" sz="1600" i="1" noProof="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s-ES_tradnl" sz="1600" i="1" noProof="0" dirty="0" err="1">
                <a:solidFill>
                  <a:schemeClr val="accent1"/>
                </a:solidFill>
                <a:latin typeface="+mn-lt"/>
              </a:rPr>
              <a:t>based</a:t>
            </a:r>
            <a:r>
              <a:rPr lang="es-ES_tradnl" sz="1600" i="1" noProof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_tradnl" sz="1600" i="1" noProof="0" dirty="0" err="1">
                <a:solidFill>
                  <a:schemeClr val="accent1"/>
                </a:solidFill>
                <a:latin typeface="+mn-lt"/>
              </a:rPr>
              <a:t>on</a:t>
            </a:r>
            <a:r>
              <a:rPr lang="es-ES_tradnl" sz="1600" i="1" noProof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_tradnl" sz="1600" i="1" noProof="0" dirty="0" err="1">
                <a:solidFill>
                  <a:schemeClr val="accent1"/>
                </a:solidFill>
                <a:latin typeface="+mn-lt"/>
              </a:rPr>
              <a:t>Dorobantu</a:t>
            </a:r>
            <a:r>
              <a:rPr lang="es-ES_tradnl" sz="1600" i="1" noProof="0" dirty="0">
                <a:solidFill>
                  <a:schemeClr val="accent1"/>
                </a:solidFill>
                <a:latin typeface="+mn-lt"/>
              </a:rPr>
              <a:t>, 2024)</a:t>
            </a:r>
            <a:endParaRPr lang="es-ES_tradnl" sz="3600" i="1" noProof="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FFEF93-C947-821D-61C8-052875D38575}"/>
              </a:ext>
            </a:extLst>
          </p:cNvPr>
          <p:cNvSpPr/>
          <p:nvPr/>
        </p:nvSpPr>
        <p:spPr>
          <a:xfrm>
            <a:off x="1671145" y="1019828"/>
            <a:ext cx="2469931" cy="777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Audiencia y literatura existente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AF059C-7CCA-0C7A-0439-52A5BA851787}"/>
              </a:ext>
            </a:extLst>
          </p:cNvPr>
          <p:cNvSpPr/>
          <p:nvPr/>
        </p:nvSpPr>
        <p:spPr>
          <a:xfrm>
            <a:off x="4703379" y="1019828"/>
            <a:ext cx="2469931" cy="7038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solidFill>
                  <a:schemeClr val="tx1"/>
                </a:solidFill>
                <a:latin typeface="+mj-lt"/>
              </a:rPr>
              <a:t>Pregunta de investigación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C15D4-404B-B04B-1799-A8CF6E4436C8}"/>
              </a:ext>
            </a:extLst>
          </p:cNvPr>
          <p:cNvSpPr/>
          <p:nvPr/>
        </p:nvSpPr>
        <p:spPr>
          <a:xfrm>
            <a:off x="7735613" y="1019827"/>
            <a:ext cx="2469931" cy="703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Conceptos clave y sus relaciones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ED8A6-9997-7F3B-37FD-4281607DE36E}"/>
              </a:ext>
            </a:extLst>
          </p:cNvPr>
          <p:cNvSpPr/>
          <p:nvPr/>
        </p:nvSpPr>
        <p:spPr>
          <a:xfrm>
            <a:off x="1671145" y="2906434"/>
            <a:ext cx="2469931" cy="703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Limitaciones y nuevas áreas de investigación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2E9598-399D-D04C-7353-72DE6E614B87}"/>
              </a:ext>
            </a:extLst>
          </p:cNvPr>
          <p:cNvSpPr/>
          <p:nvPr/>
        </p:nvSpPr>
        <p:spPr>
          <a:xfrm>
            <a:off x="1671144" y="4779143"/>
            <a:ext cx="2469931" cy="7038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solidFill>
                  <a:schemeClr val="tx1"/>
                </a:solidFill>
                <a:latin typeface="+mj-lt"/>
              </a:rPr>
              <a:t>Contribución teórica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A4287-1A9B-B84A-F0C8-3D892E8F6D98}"/>
              </a:ext>
            </a:extLst>
          </p:cNvPr>
          <p:cNvSpPr/>
          <p:nvPr/>
        </p:nvSpPr>
        <p:spPr>
          <a:xfrm>
            <a:off x="4713888" y="4793038"/>
            <a:ext cx="2469931" cy="703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Resultados o hallazgos empíricos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E651D-D41C-CE9F-BD47-0E99AF6E6E9D}"/>
              </a:ext>
            </a:extLst>
          </p:cNvPr>
          <p:cNvSpPr/>
          <p:nvPr/>
        </p:nvSpPr>
        <p:spPr>
          <a:xfrm>
            <a:off x="7735613" y="4793038"/>
            <a:ext cx="2469931" cy="703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Método de recogida y análisis de datos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D3C9CB-8357-F366-AB9C-4671D53E6D1F}"/>
              </a:ext>
            </a:extLst>
          </p:cNvPr>
          <p:cNvSpPr/>
          <p:nvPr/>
        </p:nvSpPr>
        <p:spPr>
          <a:xfrm>
            <a:off x="7735612" y="2895922"/>
            <a:ext cx="2469931" cy="703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latin typeface="+mj-lt"/>
              </a:rPr>
              <a:t>Contexto o lugar de investigación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F06E80-CCD9-E9EA-19DC-9E7E1001F9DF}"/>
              </a:ext>
            </a:extLst>
          </p:cNvPr>
          <p:cNvSpPr/>
          <p:nvPr/>
        </p:nvSpPr>
        <p:spPr>
          <a:xfrm>
            <a:off x="4929444" y="3286157"/>
            <a:ext cx="2469931" cy="7038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_tradnl" sz="1400" b="1" dirty="0">
                <a:solidFill>
                  <a:schemeClr val="tx1"/>
                </a:solidFill>
                <a:latin typeface="+mj-lt"/>
              </a:rPr>
              <a:t>Problema</a:t>
            </a:r>
            <a:r>
              <a:rPr lang="es-ES_tradnl" sz="1400" b="1" noProof="0" dirty="0">
                <a:solidFill>
                  <a:schemeClr val="tx1"/>
                </a:solidFill>
                <a:latin typeface="+mj-lt"/>
              </a:rPr>
              <a:t> de investigación o fenómeno de interés</a:t>
            </a:r>
          </a:p>
        </p:txBody>
      </p:sp>
    </p:spTree>
    <p:extLst>
      <p:ext uri="{BB962C8B-B14F-4D97-AF65-F5344CB8AC3E}">
        <p14:creationId xmlns:p14="http://schemas.microsoft.com/office/powerpoint/2010/main" val="22525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7DD96-6AED-4038-1F05-445D02DD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5CED-E5D7-A606-A8E2-EF372DBA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27914" cy="1325563"/>
          </a:xfrm>
        </p:spPr>
        <p:txBody>
          <a:bodyPr>
            <a:normAutofit fontScale="90000"/>
          </a:bodyPr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Fábrica de ideas: </a:t>
            </a:r>
            <a:br>
              <a:rPr lang="es-ES_tradnl" b="1" noProof="0" dirty="0">
                <a:solidFill>
                  <a:schemeClr val="accent1"/>
                </a:solidFill>
              </a:rPr>
            </a:br>
            <a:r>
              <a:rPr lang="es-ES_tradnl" sz="3200" i="1" noProof="0" dirty="0">
                <a:solidFill>
                  <a:schemeClr val="accent1"/>
                </a:solidFill>
              </a:rPr>
              <a:t>Organización y contenido grupos de trabajo (cont.)</a:t>
            </a:r>
            <a:endParaRPr lang="es-ES_tradnl" i="1" noProof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59A24-A1F6-D661-630C-0E380484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829"/>
            <a:ext cx="5148263" cy="3684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noProof="0" dirty="0"/>
              <a:t>Paso 3. A n</a:t>
            </a:r>
            <a:r>
              <a:rPr lang="es-ES_tradnl" b="1" dirty="0" err="1"/>
              <a:t>ivel</a:t>
            </a:r>
            <a:r>
              <a:rPr lang="es-ES_tradnl" b="1" dirty="0"/>
              <a:t> particular e</a:t>
            </a:r>
            <a:r>
              <a:rPr lang="es-ES_tradnl" b="1" noProof="0" dirty="0"/>
              <a:t>valuar el problema y su pregunta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7FC2E-33F0-FB31-716F-16504D94F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39" y="856094"/>
            <a:ext cx="4138090" cy="5145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13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601F-08FE-1177-0330-516A0ADE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SEGUNDO Taller: Desarrollando tu artículo</a:t>
            </a:r>
            <a:br>
              <a:rPr lang="es-ES_tradnl" b="1" noProof="0" dirty="0">
                <a:solidFill>
                  <a:schemeClr val="accent1"/>
                </a:solidFill>
              </a:rPr>
            </a:br>
            <a:r>
              <a:rPr lang="es-ES_tradnl" sz="2000" i="1" noProof="0" dirty="0">
                <a:highlight>
                  <a:srgbClr val="FFFF00"/>
                </a:highlight>
              </a:rPr>
              <a:t>(15 noviembre 2024 – 15.00-17.00)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0505-CFE1-53E9-7C73-A1880B60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462"/>
            <a:ext cx="10515600" cy="46769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1600" noProof="0" dirty="0">
                <a:effectLst/>
              </a:rPr>
              <a:t>Para garantizar que este segundo taller sea productivo, te pedimos que prepares un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“extended </a:t>
            </a:r>
            <a:r>
              <a:rPr lang="es-ES_tradnl" sz="1600" noProof="0" dirty="0" err="1">
                <a:effectLst/>
              </a:rPr>
              <a:t>abstract</a:t>
            </a:r>
            <a:r>
              <a:rPr lang="es-ES_tradnl" sz="1600" noProof="0" dirty="0">
                <a:effectLst/>
              </a:rPr>
              <a:t>” con antelación. Tendrás unos minutos para presentar tu </a:t>
            </a:r>
            <a:r>
              <a:rPr lang="es-ES_tradnl" sz="1600" noProof="0" dirty="0" err="1">
                <a:effectLst/>
              </a:rPr>
              <a:t>abstract</a:t>
            </a:r>
            <a:r>
              <a:rPr lang="es-ES_tradnl" sz="1600" noProof="0" dirty="0">
                <a:effectLst/>
              </a:rPr>
              <a:t> 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un grupo pequeño, seguido de </a:t>
            </a:r>
            <a:r>
              <a:rPr lang="es-ES_tradnl" sz="1600" noProof="0" dirty="0" err="1">
                <a:effectLst/>
              </a:rPr>
              <a:t>feedback</a:t>
            </a:r>
            <a:r>
              <a:rPr lang="es-ES_tradnl" sz="1600" noProof="0" dirty="0">
                <a:effectLst/>
              </a:rPr>
              <a:t>. Estructura tu </a:t>
            </a:r>
            <a:r>
              <a:rPr lang="es-ES_tradnl" sz="1600" noProof="0" dirty="0" err="1">
                <a:effectLst/>
              </a:rPr>
              <a:t>abstract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siguiendo las pautas que indicamos a continuación. Por favor, asegúrate de citar la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literatura que respalda tu idea para demostrar bien su fundamento académico.</a:t>
            </a:r>
          </a:p>
          <a:p>
            <a:pPr marL="0" indent="0">
              <a:buNone/>
            </a:pPr>
            <a:r>
              <a:rPr lang="es-ES_tradnl" sz="1600" noProof="0" dirty="0">
                <a:effectLst/>
              </a:rPr>
              <a:t>Tu “extended </a:t>
            </a:r>
            <a:r>
              <a:rPr lang="es-ES_tradnl" sz="1600" noProof="0" dirty="0" err="1">
                <a:effectLst/>
              </a:rPr>
              <a:t>abstract</a:t>
            </a:r>
            <a:r>
              <a:rPr lang="es-ES_tradnl" sz="1600" noProof="0" dirty="0">
                <a:effectLst/>
              </a:rPr>
              <a:t>” debe cubrir los siguientes puntos: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1. Título: </a:t>
            </a:r>
            <a:r>
              <a:rPr lang="es-ES_tradnl" sz="1600" noProof="0" dirty="0">
                <a:effectLst/>
              </a:rPr>
              <a:t>Proporciona un título conciso e informativo para tu artículo que indique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claramente el objetivo de tu investigación.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2. Introducción: </a:t>
            </a:r>
            <a:r>
              <a:rPr lang="es-ES_tradnl" sz="1600" noProof="0" dirty="0">
                <a:effectLst/>
              </a:rPr>
              <a:t>Describe brevemente el problema de investigación y la pregunta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que estas abordando. Explica por qué es importante y significativa.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3. Literatura de referencia: </a:t>
            </a:r>
            <a:r>
              <a:rPr lang="es-ES_tradnl" sz="1600" noProof="0" dirty="0">
                <a:effectLst/>
              </a:rPr>
              <a:t>Proporciona una descripción del cuerpo de literatura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que sustenta tu investigación. Incluye las teorías clave, conceptos o modelos, y cita la literatura relevante y actualizada que te servirá para contextualizar tu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contribución.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4. Método(s) de investigación: </a:t>
            </a:r>
            <a:r>
              <a:rPr lang="es-ES_tradnl" sz="1600" noProof="0" dirty="0">
                <a:effectLst/>
              </a:rPr>
              <a:t>Explica tu(s) método(s) de investigación, tus datos y cómo los has analizado (o los vas a analizar). Explica brevemente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cómo tus métodos están en línea con tu pregunta de investigación.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5. Resultados (si ya tienes): </a:t>
            </a:r>
            <a:r>
              <a:rPr lang="es-ES_tradnl" sz="1600" noProof="0" dirty="0">
                <a:effectLst/>
              </a:rPr>
              <a:t>Si tu investigación está en una etapa avanzada,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resume cualquier hallazgo o resultado iniciales. Si no es así, explica lo que esperas encontrar y cómo planeas analizar los datos.</a:t>
            </a:r>
          </a:p>
          <a:p>
            <a:pPr marL="0" indent="0">
              <a:buNone/>
            </a:pPr>
            <a:r>
              <a:rPr lang="es-ES_tradnl" sz="1600" b="1" noProof="0" dirty="0">
                <a:effectLst/>
              </a:rPr>
              <a:t>6. Contribución: </a:t>
            </a:r>
            <a:r>
              <a:rPr lang="es-ES_tradnl" sz="1600" noProof="0" dirty="0">
                <a:effectLst/>
              </a:rPr>
              <a:t>Articula tu contribución(es). ¿Cómo contribuye tu trabajo a la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literatura académica y por qué es relevante para el tema o la sesión de la</a:t>
            </a:r>
            <a:r>
              <a:rPr lang="es-ES_tradnl" sz="1600" noProof="0" dirty="0"/>
              <a:t> </a:t>
            </a:r>
            <a:r>
              <a:rPr lang="es-ES_tradnl" sz="1600" noProof="0" dirty="0">
                <a:effectLst/>
              </a:rPr>
              <a:t>conferencia?</a:t>
            </a:r>
          </a:p>
          <a:p>
            <a:pPr marL="0" indent="0">
              <a:buNone/>
            </a:pPr>
            <a:r>
              <a:rPr lang="es-ES_tradnl" sz="1600" dirty="0">
                <a:highlight>
                  <a:srgbClr val="FFFF00"/>
                </a:highlight>
              </a:rPr>
              <a:t>U</a:t>
            </a:r>
            <a:r>
              <a:rPr lang="es-ES_tradnl" sz="1600" noProof="0" dirty="0">
                <a:effectLst/>
                <a:highlight>
                  <a:srgbClr val="FFFF00"/>
                </a:highlight>
              </a:rPr>
              <a:t>n “extended </a:t>
            </a:r>
            <a:r>
              <a:rPr lang="es-ES_tradnl" sz="1600" noProof="0" dirty="0" err="1">
                <a:effectLst/>
                <a:highlight>
                  <a:srgbClr val="FFFF00"/>
                </a:highlight>
              </a:rPr>
              <a:t>abstract</a:t>
            </a:r>
            <a:r>
              <a:rPr lang="es-ES_tradnl" sz="1600" noProof="0" dirty="0">
                <a:effectLst/>
                <a:highlight>
                  <a:srgbClr val="FFFF00"/>
                </a:highlight>
              </a:rPr>
              <a:t>” no debe exceder las 500-1000 palabras (excluyendo referencias, tablas o apéndices si los tienes).</a:t>
            </a:r>
            <a:endParaRPr lang="es-ES_tradnl" sz="16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674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5F85EC0D-4DE0-07F0-6368-A2D0D783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5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95EA9361-1761-14DC-E016-B163612F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54B80E36-9EEA-C89A-FD1F-FE8EC5FC8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FA435E3E-9910-3A33-146C-1D8C2FEB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4C400-6080-32C5-59CF-BE207F707509}"/>
              </a:ext>
            </a:extLst>
          </p:cNvPr>
          <p:cNvSpPr txBox="1"/>
          <p:nvPr/>
        </p:nvSpPr>
        <p:spPr>
          <a:xfrm>
            <a:off x="2729134" y="772602"/>
            <a:ext cx="609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MUCHAS GRACIAS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A2A72-4E9D-3206-C013-FB887886CA66}"/>
              </a:ext>
            </a:extLst>
          </p:cNvPr>
          <p:cNvSpPr txBox="1"/>
          <p:nvPr/>
        </p:nvSpPr>
        <p:spPr>
          <a:xfrm>
            <a:off x="788276" y="2497417"/>
            <a:ext cx="107330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noProof="0" dirty="0">
                <a:highlight>
                  <a:srgbClr val="FFFF00"/>
                </a:highlight>
              </a:rPr>
              <a:t>Fechas y lugares clave:</a:t>
            </a:r>
            <a:endParaRPr lang="es-ES_tradnl" b="1" i="0" u="none" strike="noStrike" noProof="0" dirty="0">
              <a:solidFill>
                <a:srgbClr val="6D6363"/>
              </a:solidFill>
              <a:effectLst/>
              <a:latin typeface="-apple-system"/>
            </a:endParaRPr>
          </a:p>
          <a:p>
            <a:r>
              <a:rPr lang="es-ES_tradnl" i="0" u="none" strike="noStrike" noProof="0" dirty="0">
                <a:effectLst/>
                <a:latin typeface="-apple-system"/>
              </a:rPr>
              <a:t>May 22 – 24 2025 XIII IAOM </a:t>
            </a:r>
            <a:r>
              <a:rPr lang="es-ES_tradnl" i="0" u="none" strike="noStrike" noProof="0" dirty="0" err="1">
                <a:effectLst/>
                <a:latin typeface="-apple-system"/>
              </a:rPr>
              <a:t>Conference</a:t>
            </a:r>
            <a:r>
              <a:rPr lang="es-ES_tradnl" i="0" u="none" strike="noStrike" noProof="0" dirty="0">
                <a:effectLst/>
                <a:latin typeface="-apple-system"/>
              </a:rPr>
              <a:t> in Madrid</a:t>
            </a:r>
          </a:p>
          <a:p>
            <a:r>
              <a:rPr lang="es-ES_tradnl" i="0" u="none" strike="noStrike" noProof="0" dirty="0">
                <a:effectLst/>
                <a:latin typeface="-apple-system"/>
              </a:rPr>
              <a:t>Universidad CEU San Pablo, </a:t>
            </a:r>
            <a:r>
              <a:rPr lang="es-ES_tradnl" i="0" u="none" strike="noStrike" noProof="0" dirty="0" err="1">
                <a:effectLst/>
                <a:latin typeface="-apple-system"/>
              </a:rPr>
              <a:t>School</a:t>
            </a:r>
            <a:r>
              <a:rPr lang="es-ES_tradnl" i="0" u="none" strike="noStrike" noProof="0" dirty="0">
                <a:effectLst/>
                <a:latin typeface="-apple-system"/>
              </a:rPr>
              <a:t> </a:t>
            </a:r>
            <a:r>
              <a:rPr lang="es-ES_tradnl" i="0" u="none" strike="noStrike" noProof="0" dirty="0" err="1">
                <a:effectLst/>
                <a:latin typeface="-apple-system"/>
              </a:rPr>
              <a:t>of</a:t>
            </a:r>
            <a:r>
              <a:rPr lang="es-ES_tradnl" i="0" u="none" strike="noStrike" noProof="0" dirty="0">
                <a:effectLst/>
                <a:latin typeface="-apple-system"/>
              </a:rPr>
              <a:t> Business and </a:t>
            </a:r>
            <a:r>
              <a:rPr lang="es-ES_tradnl" i="0" u="none" strike="noStrike" noProof="0" dirty="0" err="1">
                <a:effectLst/>
                <a:latin typeface="-apple-system"/>
              </a:rPr>
              <a:t>Economics</a:t>
            </a:r>
            <a:r>
              <a:rPr lang="es-ES_tradnl" i="0" u="none" strike="noStrike" noProof="0" dirty="0">
                <a:effectLst/>
                <a:latin typeface="-apple-system"/>
              </a:rPr>
              <a:t>, Madrid (</a:t>
            </a:r>
            <a:r>
              <a:rPr lang="es-ES_tradnl" i="0" u="none" strike="noStrike" noProof="0" dirty="0" err="1">
                <a:effectLst/>
                <a:latin typeface="-apple-system"/>
              </a:rPr>
              <a:t>Spain</a:t>
            </a:r>
            <a:r>
              <a:rPr lang="es-ES_tradnl" i="0" u="none" strike="noStrike" noProof="0" dirty="0">
                <a:effectLst/>
                <a:latin typeface="-apple-system"/>
              </a:rPr>
              <a:t>)</a:t>
            </a:r>
          </a:p>
          <a:p>
            <a:r>
              <a:rPr lang="es-ES_tradnl" noProof="0" dirty="0" err="1"/>
              <a:t>Paper</a:t>
            </a:r>
            <a:r>
              <a:rPr lang="es-ES_tradnl" noProof="0" dirty="0"/>
              <a:t> </a:t>
            </a:r>
            <a:r>
              <a:rPr lang="es-ES_tradnl" noProof="0" dirty="0" err="1"/>
              <a:t>submission</a:t>
            </a:r>
            <a:r>
              <a:rPr lang="es-ES_tradnl" noProof="0" dirty="0"/>
              <a:t> </a:t>
            </a:r>
            <a:r>
              <a:rPr lang="es-ES_tradnl" noProof="0" dirty="0" err="1"/>
              <a:t>deadline</a:t>
            </a:r>
            <a:r>
              <a:rPr lang="es-ES_tradnl" noProof="0" dirty="0"/>
              <a:t>: </a:t>
            </a:r>
            <a:r>
              <a:rPr lang="es-ES_tradnl" noProof="0" dirty="0" err="1"/>
              <a:t>December</a:t>
            </a:r>
            <a:r>
              <a:rPr lang="es-ES_tradnl" noProof="0" dirty="0"/>
              <a:t> 1, 2024</a:t>
            </a:r>
          </a:p>
          <a:p>
            <a:r>
              <a:rPr lang="es-ES_tradnl" noProof="0" dirty="0" err="1"/>
              <a:t>Notification</a:t>
            </a:r>
            <a:r>
              <a:rPr lang="es-ES_tradnl" noProof="0" dirty="0"/>
              <a:t> </a:t>
            </a:r>
            <a:r>
              <a:rPr lang="es-ES_tradnl" noProof="0" dirty="0" err="1"/>
              <a:t>of</a:t>
            </a:r>
            <a:r>
              <a:rPr lang="es-ES_tradnl" noProof="0" dirty="0"/>
              <a:t> </a:t>
            </a:r>
            <a:r>
              <a:rPr lang="es-ES_tradnl" noProof="0" dirty="0" err="1"/>
              <a:t>acceptance</a:t>
            </a:r>
            <a:r>
              <a:rPr lang="es-ES_tradnl" noProof="0" dirty="0"/>
              <a:t>/</a:t>
            </a:r>
            <a:r>
              <a:rPr lang="es-ES_tradnl" noProof="0" dirty="0" err="1"/>
              <a:t>rejection</a:t>
            </a:r>
            <a:r>
              <a:rPr lang="es-ES_tradnl" noProof="0" dirty="0"/>
              <a:t>: </a:t>
            </a:r>
            <a:r>
              <a:rPr lang="es-ES_tradnl" noProof="0" dirty="0" err="1"/>
              <a:t>January</a:t>
            </a:r>
            <a:r>
              <a:rPr lang="es-ES_tradnl" noProof="0" dirty="0"/>
              <a:t> 8, 2025</a:t>
            </a:r>
          </a:p>
          <a:p>
            <a:r>
              <a:rPr lang="es-ES_tradnl" noProof="0" dirty="0" err="1"/>
              <a:t>Conference</a:t>
            </a:r>
            <a:r>
              <a:rPr lang="es-ES_tradnl" noProof="0" dirty="0"/>
              <a:t> </a:t>
            </a:r>
            <a:r>
              <a:rPr lang="es-ES_tradnl" noProof="0" dirty="0" err="1"/>
              <a:t>website</a:t>
            </a:r>
            <a:r>
              <a:rPr lang="es-ES_tradnl" noProof="0" dirty="0"/>
              <a:t>: </a:t>
            </a:r>
            <a:r>
              <a:rPr lang="es-ES_tradnl" noProof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https://www.uspceu.com/investigacion/xiii-congreso-iaom</a:t>
            </a:r>
            <a:endParaRPr lang="es-ES_tradnl" noProof="0" dirty="0"/>
          </a:p>
          <a:p>
            <a:endParaRPr lang="es-ES_tradnl" noProof="0" dirty="0"/>
          </a:p>
          <a:p>
            <a:r>
              <a:rPr lang="es-ES_tradnl" noProof="0" dirty="0"/>
              <a:t>Más información sobre la </a:t>
            </a:r>
            <a:r>
              <a:rPr lang="es-ES_tradnl" noProof="0" dirty="0" err="1"/>
              <a:t>Iberoamerican</a:t>
            </a:r>
            <a:r>
              <a:rPr lang="es-ES_tradnl" noProof="0" dirty="0"/>
              <a:t> </a:t>
            </a:r>
            <a:r>
              <a:rPr lang="es-ES_tradnl" noProof="0" dirty="0" err="1"/>
              <a:t>Academy</a:t>
            </a:r>
            <a:r>
              <a:rPr lang="es-ES_tradnl" noProof="0" dirty="0"/>
              <a:t> </a:t>
            </a:r>
            <a:r>
              <a:rPr lang="es-ES_tradnl" noProof="0" dirty="0" err="1"/>
              <a:t>of</a:t>
            </a:r>
            <a:r>
              <a:rPr lang="es-ES_tradnl" noProof="0" dirty="0"/>
              <a:t> Management (IOAM): </a:t>
            </a:r>
            <a:r>
              <a:rPr lang="es-ES_tradnl" noProof="0" dirty="0">
                <a:hlinkClick r:id="rId7"/>
              </a:rPr>
              <a:t>https://www.iberoacademy.org</a:t>
            </a:r>
            <a:endParaRPr lang="es-ES_tradnl" noProof="0" dirty="0"/>
          </a:p>
          <a:p>
            <a:r>
              <a:rPr lang="es-ES_tradnl" noProof="0" dirty="0"/>
              <a:t>Síguenos en LinkedIn, X y Facebook.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227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978</Words>
  <Application>Microsoft Macintosh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Aptos</vt:lpstr>
      <vt:lpstr>Aptos Display</vt:lpstr>
      <vt:lpstr>Arial</vt:lpstr>
      <vt:lpstr>Cambria</vt:lpstr>
      <vt:lpstr>System Font Regular</vt:lpstr>
      <vt:lpstr>Office Theme</vt:lpstr>
      <vt:lpstr>PowerPoint Presentation</vt:lpstr>
      <vt:lpstr>Agenda</vt:lpstr>
      <vt:lpstr>Fábrica de ideas:  Organización y contenido grupos de trabajo</vt:lpstr>
      <vt:lpstr>Fábrica de ideas:  Organización y contenido grupos de trabajo (cont.)</vt:lpstr>
      <vt:lpstr>Acuerdo para facilitar la discusión…</vt:lpstr>
      <vt:lpstr>Plantilla de investigación (based on Dorobantu, 2024)</vt:lpstr>
      <vt:lpstr>Fábrica de ideas:  Organización y contenido grupos de trabajo (cont.)</vt:lpstr>
      <vt:lpstr>SEGUNDO Taller: Desarrollando tu artículo (15 noviembre 2024 – 15.00-17.00)</vt:lpstr>
      <vt:lpstr>PowerPoint Presentation</vt:lpstr>
      <vt:lpstr>Referencias recomendadas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Franco-Santos</dc:creator>
  <cp:lastModifiedBy>Monica Franco-Santos</cp:lastModifiedBy>
  <cp:revision>30</cp:revision>
  <dcterms:created xsi:type="dcterms:W3CDTF">2024-10-30T08:12:33Z</dcterms:created>
  <dcterms:modified xsi:type="dcterms:W3CDTF">2024-11-06T10:55:58Z</dcterms:modified>
</cp:coreProperties>
</file>