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67" r:id="rId3"/>
    <p:sldId id="271" r:id="rId4"/>
    <p:sldId id="273" r:id="rId5"/>
    <p:sldId id="277" r:id="rId6"/>
    <p:sldId id="279" r:id="rId7"/>
    <p:sldId id="280" r:id="rId8"/>
    <p:sldId id="274" r:id="rId9"/>
    <p:sldId id="276" r:id="rId10"/>
    <p:sldId id="283" r:id="rId11"/>
    <p:sldId id="281" r:id="rId12"/>
    <p:sldId id="282" r:id="rId13"/>
    <p:sldId id="270" r:id="rId14"/>
    <p:sldId id="272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718"/>
  </p:normalViewPr>
  <p:slideViewPr>
    <p:cSldViewPr snapToGrid="0">
      <p:cViewPr varScale="1">
        <p:scale>
          <a:sx n="109" d="100"/>
          <a:sy n="109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36E21-3F1F-473C-876B-8F5974348A20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19B7F-A505-4A8B-B439-3DE117F3B8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35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60CD4-1641-D86F-FA56-ACCFB7130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98FB5E-498C-CE9D-2F80-2EE55DDFA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77DF80-6F3C-2590-0987-51558FC411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AF993-B5EA-C8AA-D396-CADA1CF7E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49A34-C5D9-C44F-862E-8DE697932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5A7A5-0B7A-C7CC-78AD-B165553AA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ABEEB2-0B01-80D2-3F0A-10B20D3A4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F08816-621B-5A6E-73D3-5F50556F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E91-6CE2-4377-A754-3F922A38A524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26AC03-970D-68A9-8C7C-5069C159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9F8DAC-B0DF-A119-FE57-E18BAB98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79A9-48AC-49D0-A448-95C4CA919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20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77768-8F1D-6CAD-8E45-DEC7A237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003697-11D0-0481-6D50-0C3A94F34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4F569-1BF6-0DD9-75D3-F20DCB01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E91-6CE2-4377-A754-3F922A38A524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8E2305-BAF3-4563-4DC4-7F017A218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49ACFA-2D0D-7E4C-6EE9-768EA81D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79A9-48AC-49D0-A448-95C4CA919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8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3AA4A3B-4DFF-7CC1-639C-BB9D9DBC1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E62767-ED7D-2457-793B-2BF9A6FC8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5DBF1E-3B53-7F97-D8DE-643CE3A3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E91-6CE2-4377-A754-3F922A38A524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4DD7D4-6570-4AA8-EB46-505573AC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7D5A2D-0E2C-98CE-0444-7F0B285B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79A9-48AC-49D0-A448-95C4CA919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32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4959B-94A0-A01B-65F2-A3AEB38C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F01401-AA9E-D26C-2FDE-985F87277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CD3028-0C23-7C55-8E4D-53065562B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E91-6CE2-4377-A754-3F922A38A524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53509D-9639-2B9A-0449-DB1C636A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54000-DA69-BEF7-1E29-95A14A16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79A9-48AC-49D0-A448-95C4CA919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2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BD13DD-BE20-D3A5-79B7-94AE3F5F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A44FD4-DFF2-BEFD-99BB-2392184D4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9AE4A5-3B32-8CD6-7588-F3E8EB18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E91-6CE2-4377-A754-3F922A38A524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A49834-5EC1-0BDB-B84D-AA4A32FCB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8EB147-2A6D-8492-C573-43E3C975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79A9-48AC-49D0-A448-95C4CA919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06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026F9-9638-39EF-8494-92CC8B9A2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A8102D-3B24-23D1-602F-02A20FF34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ED0D11-4565-35FC-A083-2C15BA3A2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21B3DC-9327-C449-38D6-6AE15D5E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E91-6CE2-4377-A754-3F922A38A524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D9241E-3FB7-2387-78CE-9DA7B9F9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C149F0-AFE1-70A9-F624-78A4A3C7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79A9-48AC-49D0-A448-95C4CA919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4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9CB99-0D5D-7E8F-C770-A81D8C62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B9FE16-5D26-5441-16B8-14818EA85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ED8C28-1614-8D62-C810-B65B31E67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48B3112-82DE-D623-002B-C966F0E57E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94F62D-3BCE-1F90-04A1-82268670EC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916439-117A-7BE7-8E08-2E3DDCDD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E91-6CE2-4377-A754-3F922A38A524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B48C6D-523E-13BC-3B48-995C7B97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7D2D20-2B20-6F31-7AE8-9369BCEF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79A9-48AC-49D0-A448-95C4CA919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69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AFE0B-77B7-655E-3422-0949A266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2AFAA4-540E-E211-BABD-7D878D22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E91-6CE2-4377-A754-3F922A38A524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541AC39-5C68-D540-DE70-07944DF6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6D79B8-5E8A-4696-333B-612A398E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79A9-48AC-49D0-A448-95C4CA919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524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31011B8-29AD-5094-5A99-A925AC083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E91-6CE2-4377-A754-3F922A38A524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58AD11-F899-ADA7-ED03-95B85127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0C7A6B-C13B-8227-AC34-74F59F20B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79A9-48AC-49D0-A448-95C4CA919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45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0A013-E97A-3C8C-248E-550F80DF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F8B70B-F065-5BFA-CC9D-714264F04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3EC20C-D067-8D82-2966-9B7640EC1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482D1B-8AAE-AE03-02FC-6300AAD1C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E91-6CE2-4377-A754-3F922A38A524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93C57D-4083-4D83-2D21-199DE4AE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1F1C8C-796C-A753-878C-68E8F49B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79A9-48AC-49D0-A448-95C4CA919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84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2882F-66ED-D76E-1190-2ED6EF46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15161C-0A3A-D21A-7FFF-106E1212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69D956-CEC7-F791-4BBE-21423D213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CC084C-0178-15B0-61A9-90855455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BAE91-6CE2-4377-A754-3F922A38A524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8E8586-FF44-43D8-0694-8BD0C4D1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27AA04-93F9-EA65-C410-69868040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79A9-48AC-49D0-A448-95C4CA919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04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310BBF-0D5E-1908-8962-97B1968D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261741-33BE-C762-369F-BFB5913B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2A3995-7075-F036-FAD0-D25FE6ED2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BAE91-6CE2-4377-A754-3F922A38A524}" type="datetimeFigureOut">
              <a:rPr lang="es-ES" smtClean="0"/>
              <a:t>14/11/24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299F9A-F719-FE61-4D16-EC7111D13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8B722F-21D4-5248-3BDE-6D8E2108D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79A9-48AC-49D0-A448-95C4CA919F9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43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iberoacademy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pceu.com/investigacion/xiii-congreso-iao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E40A7-20BA-C0C1-F81A-315F75654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20CA9E-4469-CA81-C29B-83F9739D07F1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6" descr="A logo for a company&#10;&#10;Description automatically generated">
            <a:extLst>
              <a:ext uri="{FF2B5EF4-FFF2-40B4-BE49-F238E27FC236}">
                <a16:creationId xmlns:a16="http://schemas.microsoft.com/office/drawing/2014/main" id="{68AD8978-C22F-A088-2D89-70DF03287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99" y="5934423"/>
            <a:ext cx="1714770" cy="680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4834BB-E516-754F-AB2E-3956DD07D8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94" b="30179"/>
          <a:stretch/>
        </p:blipFill>
        <p:spPr>
          <a:xfrm>
            <a:off x="0" y="-6"/>
            <a:ext cx="12192000" cy="56388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21F602-4A78-87F7-8BCA-30DC5BAD7673}"/>
              </a:ext>
            </a:extLst>
          </p:cNvPr>
          <p:cNvSpPr/>
          <p:nvPr/>
        </p:nvSpPr>
        <p:spPr>
          <a:xfrm>
            <a:off x="1077310" y="1165292"/>
            <a:ext cx="10037379" cy="3732529"/>
          </a:xfrm>
          <a:prstGeom prst="rect">
            <a:avLst/>
          </a:prstGeom>
          <a:solidFill>
            <a:srgbClr val="FFFFFF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7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35CA40E2-BEA6-3872-B757-A30AC08DFCF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420" b="29429"/>
          <a:stretch/>
        </p:blipFill>
        <p:spPr>
          <a:xfrm>
            <a:off x="2855258" y="6020495"/>
            <a:ext cx="2472055" cy="508635"/>
          </a:xfrm>
          <a:prstGeom prst="rect">
            <a:avLst/>
          </a:prstGeom>
        </p:spPr>
      </p:pic>
      <p:pic>
        <p:nvPicPr>
          <p:cNvPr id="1026" name="Picture 2" descr="Semana de la Ciencia y la Innovación 2024 | Comunidad de Madrid">
            <a:extLst>
              <a:ext uri="{FF2B5EF4-FFF2-40B4-BE49-F238E27FC236}">
                <a16:creationId xmlns:a16="http://schemas.microsoft.com/office/drawing/2014/main" id="{75231BD1-6BD3-E9A4-9B1F-9334A7325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9135"/>
          <a:stretch/>
        </p:blipFill>
        <p:spPr bwMode="auto">
          <a:xfrm>
            <a:off x="6241581" y="5879473"/>
            <a:ext cx="2321353" cy="7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4" descr="A black and white logo&#10;&#10;Description automatically generated">
            <a:extLst>
              <a:ext uri="{FF2B5EF4-FFF2-40B4-BE49-F238E27FC236}">
                <a16:creationId xmlns:a16="http://schemas.microsoft.com/office/drawing/2014/main" id="{52BAC2D4-FE16-6369-A620-263EEFA99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202" y="6036687"/>
            <a:ext cx="2276475" cy="476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2AC5EB-CC10-8D99-E980-3E2006E3C589}"/>
              </a:ext>
            </a:extLst>
          </p:cNvPr>
          <p:cNvSpPr txBox="1"/>
          <p:nvPr/>
        </p:nvSpPr>
        <p:spPr>
          <a:xfrm>
            <a:off x="1169584" y="1114218"/>
            <a:ext cx="9645460" cy="362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Segundo taller: DESARROLLANDO TU ARTÍCULO</a:t>
            </a:r>
            <a:endParaRPr lang="es-ES" sz="2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Preparación de trabajos de investigación </a:t>
            </a:r>
            <a:r>
              <a:rPr lang="es-ES" sz="24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para congresos científicos en español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_tradnl" sz="2400" noProof="0" dirty="0"/>
              <a:t>(15 noviembre 2024 – 15.00-17.00)</a:t>
            </a:r>
            <a:endParaRPr lang="es-ES" sz="1600" b="1" dirty="0"/>
          </a:p>
          <a:p>
            <a:r>
              <a:rPr lang="es-ES" sz="1600" b="1" dirty="0"/>
              <a:t>Organizado por: </a:t>
            </a:r>
            <a:r>
              <a:rPr lang="es-ES" sz="1600" dirty="0"/>
              <a:t>Ruth Mateos, </a:t>
            </a:r>
            <a:r>
              <a:rPr lang="es-ES" sz="1600" dirty="0" err="1"/>
              <a:t>Miryam</a:t>
            </a:r>
            <a:r>
              <a:rPr lang="es-ES" sz="1600" dirty="0"/>
              <a:t> Martínez y Ricardo Gimeno (USP-CEU, ES), Gabriela Contreras (</a:t>
            </a:r>
            <a:r>
              <a:rPr lang="es-ES" sz="1600" dirty="0" err="1"/>
              <a:t>Radboud</a:t>
            </a:r>
            <a:r>
              <a:rPr lang="es-ES" sz="1600" dirty="0"/>
              <a:t> </a:t>
            </a:r>
            <a:r>
              <a:rPr lang="es-ES" sz="1600" dirty="0" err="1"/>
              <a:t>University</a:t>
            </a:r>
            <a:r>
              <a:rPr lang="es-ES" sz="1600" dirty="0"/>
              <a:t>, NL), </a:t>
            </a:r>
            <a:r>
              <a:rPr lang="es-ES_tradnl" sz="1600" dirty="0" err="1"/>
              <a:t>Wafa</a:t>
            </a:r>
            <a:r>
              <a:rPr lang="es-ES_tradnl" sz="1600" dirty="0"/>
              <a:t> </a:t>
            </a:r>
            <a:r>
              <a:rPr lang="es-ES_tradnl" sz="1600" dirty="0" err="1"/>
              <a:t>Khlif</a:t>
            </a:r>
            <a:r>
              <a:rPr lang="es-ES_tradnl" sz="1600" dirty="0"/>
              <a:t> (TBS </a:t>
            </a:r>
            <a:r>
              <a:rPr lang="es-ES_tradnl" sz="1600" dirty="0" err="1"/>
              <a:t>Education</a:t>
            </a:r>
            <a:r>
              <a:rPr lang="es-ES_tradnl" sz="1600" dirty="0"/>
              <a:t>, FR) y </a:t>
            </a:r>
            <a:r>
              <a:rPr lang="es-ES" sz="1600" dirty="0"/>
              <a:t>Mónica Franco (</a:t>
            </a:r>
            <a:r>
              <a:rPr lang="es-ES" sz="1600" dirty="0" err="1"/>
              <a:t>Cranfield</a:t>
            </a:r>
            <a:r>
              <a:rPr lang="es-ES" sz="1600" dirty="0"/>
              <a:t> </a:t>
            </a:r>
            <a:r>
              <a:rPr lang="es-ES" sz="1600" dirty="0" err="1"/>
              <a:t>University</a:t>
            </a:r>
            <a:r>
              <a:rPr lang="es-ES" sz="1600" dirty="0"/>
              <a:t>, UK)</a:t>
            </a:r>
          </a:p>
          <a:p>
            <a:endParaRPr lang="es-ES" sz="1600" dirty="0"/>
          </a:p>
          <a:p>
            <a:r>
              <a:rPr lang="es-ES" sz="1600" b="1" dirty="0"/>
              <a:t>Con la colaboración de: </a:t>
            </a:r>
            <a:r>
              <a:rPr lang="es-ES_tradnl" sz="1600" dirty="0"/>
              <a:t>Len Treviño (FAU, US), Herman </a:t>
            </a:r>
            <a:r>
              <a:rPr lang="es-ES_tradnl" sz="1600" dirty="0" err="1"/>
              <a:t>Aguinis</a:t>
            </a:r>
            <a:r>
              <a:rPr lang="es-ES_tradnl" sz="1600" dirty="0"/>
              <a:t> (GWU, US), Luis Gómez-Mejía (ASU, US), Julio de Castro (IE, ES), </a:t>
            </a:r>
            <a:r>
              <a:rPr lang="es-ES_tradnl" sz="1600" dirty="0" err="1"/>
              <a:t>Yancy</a:t>
            </a:r>
            <a:r>
              <a:rPr lang="es-ES_tradnl" sz="1600" dirty="0"/>
              <a:t> Vaillant (TBS, FR), Lorenzo </a:t>
            </a:r>
            <a:r>
              <a:rPr lang="es-ES_tradnl" sz="1600" dirty="0" err="1"/>
              <a:t>Escot</a:t>
            </a:r>
            <a:r>
              <a:rPr lang="es-ES_tradnl" sz="1600" dirty="0"/>
              <a:t> Mangas (UCM, ES) y Ricardo Gimeno (</a:t>
            </a:r>
            <a:r>
              <a:rPr lang="es-ES_tradnl" sz="1600" dirty="0" err="1"/>
              <a:t>BdE</a:t>
            </a:r>
            <a:r>
              <a:rPr lang="es-ES_tradnl" sz="1600" dirty="0"/>
              <a:t>, ES).</a:t>
            </a:r>
            <a:endParaRPr lang="es-ES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7300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683F2-D72B-E132-2073-4E36666F4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266A-3B53-E3D1-588A-29AB6B83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Grupos</a:t>
            </a:r>
            <a:r>
              <a:rPr lang="en-US" b="1" dirty="0">
                <a:solidFill>
                  <a:schemeClr val="accent1"/>
                </a:solidFill>
              </a:rPr>
              <a:t> de </a:t>
            </a:r>
            <a:r>
              <a:rPr lang="en-US" b="1" dirty="0" err="1">
                <a:solidFill>
                  <a:schemeClr val="accent1"/>
                </a:solidFill>
              </a:rPr>
              <a:t>trabajo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11E992-F811-B07D-B21A-41CDBAF2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108" y="1690688"/>
            <a:ext cx="1041196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Operaciones, Logística e Innovación Tecnológica (Y. Vaillant)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Estrategia y </a:t>
            </a:r>
            <a:r>
              <a:rPr lang="es-ES" altLang="es-ES" sz="2800" b="1" dirty="0"/>
              <a:t>Gobierno</a:t>
            </a: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s-ES" altLang="es-ES" sz="2800" b="1" dirty="0"/>
              <a:t>Corporativo (L. Gómez-Mejía)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Economía y Finanzas (R. Gimeno)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Sostenibilidad y Diversidad (H. </a:t>
            </a:r>
            <a:r>
              <a:rPr kumimoji="0" lang="es-ES" altLang="es-E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Aguinis</a:t>
            </a:r>
            <a:r>
              <a:rPr lang="es-ES" altLang="es-ES" sz="2800" b="1" dirty="0"/>
              <a:t> &amp; </a:t>
            </a: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L. Treviño)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Emprendimiento y Sector Público (J. de Castro)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Empresa Familiar (W. </a:t>
            </a:r>
            <a:r>
              <a:rPr kumimoji="0" lang="es-ES" altLang="es-E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Khlif</a:t>
            </a: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Marketing (M. Martínez)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32183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DF80E-91F9-017C-11E3-FF212061B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A logo for a company&#10;&#10;Description automatically generated">
            <a:extLst>
              <a:ext uri="{FF2B5EF4-FFF2-40B4-BE49-F238E27FC236}">
                <a16:creationId xmlns:a16="http://schemas.microsoft.com/office/drawing/2014/main" id="{C3E764FB-4CF3-04AC-0100-22E380B87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9" y="5934423"/>
            <a:ext cx="1714770" cy="680779"/>
          </a:xfrm>
          <a:prstGeom prst="rect">
            <a:avLst/>
          </a:prstGeom>
        </p:spPr>
      </p:pic>
      <p:pic>
        <p:nvPicPr>
          <p:cNvPr id="5" name="Imagen 7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42662E6C-BA17-CF72-2CC8-D7B4C86551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420" b="29429"/>
          <a:stretch/>
        </p:blipFill>
        <p:spPr>
          <a:xfrm>
            <a:off x="2855258" y="6020495"/>
            <a:ext cx="2472055" cy="508635"/>
          </a:xfrm>
          <a:prstGeom prst="rect">
            <a:avLst/>
          </a:prstGeom>
        </p:spPr>
      </p:pic>
      <p:pic>
        <p:nvPicPr>
          <p:cNvPr id="6" name="Picture 2" descr="Semana de la Ciencia y la Innovación 2024 | Comunidad de Madrid">
            <a:extLst>
              <a:ext uri="{FF2B5EF4-FFF2-40B4-BE49-F238E27FC236}">
                <a16:creationId xmlns:a16="http://schemas.microsoft.com/office/drawing/2014/main" id="{F5BCFAC8-7E8F-F0F6-67B0-AD2F71746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9135"/>
          <a:stretch/>
        </p:blipFill>
        <p:spPr bwMode="auto">
          <a:xfrm>
            <a:off x="6241581" y="5879473"/>
            <a:ext cx="2321353" cy="7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4" descr="A black and white logo&#10;&#10;Description automatically generated">
            <a:extLst>
              <a:ext uri="{FF2B5EF4-FFF2-40B4-BE49-F238E27FC236}">
                <a16:creationId xmlns:a16="http://schemas.microsoft.com/office/drawing/2014/main" id="{D02C2E63-8A37-5D6E-FF02-69C2C90A0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202" y="6036687"/>
            <a:ext cx="2276475" cy="47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6B6178-64CA-0F33-1FEA-87212C8CF0AC}"/>
              </a:ext>
            </a:extLst>
          </p:cNvPr>
          <p:cNvSpPr txBox="1"/>
          <p:nvPr/>
        </p:nvSpPr>
        <p:spPr>
          <a:xfrm>
            <a:off x="3091368" y="5150944"/>
            <a:ext cx="5718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MUCHAS GRACIAS!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6267AA-3DBC-CD79-E64C-304B17735681}"/>
              </a:ext>
            </a:extLst>
          </p:cNvPr>
          <p:cNvSpPr txBox="1"/>
          <p:nvPr/>
        </p:nvSpPr>
        <p:spPr>
          <a:xfrm>
            <a:off x="882968" y="1151325"/>
            <a:ext cx="104260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/>
              <a:t>Por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favor, os solicitamos la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cumplimentación de este breve </a:t>
            </a:r>
            <a:r>
              <a:rPr lang="es-E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cuestionario para recoger opiniones sobre la ciencia en general y sobre la actividad </a:t>
            </a:r>
            <a:r>
              <a:rPr lang="es-ES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concreta llevada a cabo en la jornada de hoy.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Las respuestas son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anónimas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l"/>
            <a:endParaRPr lang="es-ES" sz="20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1800" b="0" i="0" u="none" strike="noStrike" baseline="0" dirty="0">
                <a:solidFill>
                  <a:srgbClr val="0461C1"/>
                </a:solidFill>
                <a:latin typeface="Calibri" panose="020F0502020204030204" pitchFamily="34" charset="0"/>
              </a:rPr>
              <a:t>https://forms.gle/6TfSSxDRUwRK67mPA 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3E1304-E8F8-F226-07A8-A84C9B7DD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550" y="2811031"/>
            <a:ext cx="2165230" cy="21745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E39727-EFEF-5BA2-B904-AC63FD55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968" y="34582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Encuesta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participantes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6968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BC552-A848-FFBB-0337-B3D46330C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A logo for a company&#10;&#10;Description automatically generated">
            <a:extLst>
              <a:ext uri="{FF2B5EF4-FFF2-40B4-BE49-F238E27FC236}">
                <a16:creationId xmlns:a16="http://schemas.microsoft.com/office/drawing/2014/main" id="{2B64FC99-DBC3-DEBD-4696-11F89D62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9" y="5934423"/>
            <a:ext cx="1714770" cy="680779"/>
          </a:xfrm>
          <a:prstGeom prst="rect">
            <a:avLst/>
          </a:prstGeom>
        </p:spPr>
      </p:pic>
      <p:pic>
        <p:nvPicPr>
          <p:cNvPr id="5" name="Imagen 7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385A1253-165B-16ED-8507-FDE95CD854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420" b="29429"/>
          <a:stretch/>
        </p:blipFill>
        <p:spPr>
          <a:xfrm>
            <a:off x="2855258" y="6020495"/>
            <a:ext cx="2472055" cy="508635"/>
          </a:xfrm>
          <a:prstGeom prst="rect">
            <a:avLst/>
          </a:prstGeom>
        </p:spPr>
      </p:pic>
      <p:pic>
        <p:nvPicPr>
          <p:cNvPr id="6" name="Picture 2" descr="Semana de la Ciencia y la Innovación 2024 | Comunidad de Madrid">
            <a:extLst>
              <a:ext uri="{FF2B5EF4-FFF2-40B4-BE49-F238E27FC236}">
                <a16:creationId xmlns:a16="http://schemas.microsoft.com/office/drawing/2014/main" id="{45F9459B-372D-65F8-A780-CD1C51AC8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9135"/>
          <a:stretch/>
        </p:blipFill>
        <p:spPr bwMode="auto">
          <a:xfrm>
            <a:off x="6241581" y="5879473"/>
            <a:ext cx="2321353" cy="7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4" descr="A black and white logo&#10;&#10;Description automatically generated">
            <a:extLst>
              <a:ext uri="{FF2B5EF4-FFF2-40B4-BE49-F238E27FC236}">
                <a16:creationId xmlns:a16="http://schemas.microsoft.com/office/drawing/2014/main" id="{46A3ACAC-B5D1-3868-6971-E5C151DD2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202" y="6036687"/>
            <a:ext cx="2276475" cy="47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491072-2B05-8C00-A281-893769CD1AE6}"/>
              </a:ext>
            </a:extLst>
          </p:cNvPr>
          <p:cNvSpPr txBox="1"/>
          <p:nvPr/>
        </p:nvSpPr>
        <p:spPr>
          <a:xfrm>
            <a:off x="3091368" y="5150944"/>
            <a:ext cx="5718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MUCHAS GRACIAS!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D4AD72-C868-D2D3-FA60-1E402B8D6560}"/>
              </a:ext>
            </a:extLst>
          </p:cNvPr>
          <p:cNvSpPr txBox="1"/>
          <p:nvPr/>
        </p:nvSpPr>
        <p:spPr>
          <a:xfrm>
            <a:off x="882968" y="1151325"/>
            <a:ext cx="104260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000" dirty="0"/>
              <a:t>Por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favor, os solicitamos la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cumplimentación de este breve </a:t>
            </a:r>
            <a:r>
              <a:rPr lang="es-ES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cuestionario para recoger opiniones sobre la ciencia en general y sobre la actividad </a:t>
            </a:r>
            <a:r>
              <a:rPr lang="es-ES" sz="20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concreta llevada a cabo en la jornada de hoy.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Las respuestas son </a:t>
            </a:r>
            <a:r>
              <a:rPr lang="es-E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anónimas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l"/>
            <a:endParaRPr lang="es-ES" sz="200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s-ES" sz="1800" b="0" i="0" u="none" strike="noStrike" baseline="0" dirty="0">
                <a:solidFill>
                  <a:srgbClr val="0461C1"/>
                </a:solidFill>
                <a:latin typeface="Calibri" panose="020F0502020204030204" pitchFamily="34" charset="0"/>
              </a:rPr>
              <a:t>https://forms.gle/co12ytGqhCLesfHa6 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31C111-53A3-5D07-9A4D-E22CA737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148"/>
            <a:ext cx="10515600" cy="992178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Encuesta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investigadores</a:t>
            </a:r>
            <a:r>
              <a:rPr lang="en-US" b="1" dirty="0">
                <a:solidFill>
                  <a:schemeClr val="accent1"/>
                </a:solidFill>
              </a:rPr>
              <a:t>/as: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9F25A2E-B92B-5D4B-087D-C4BE325C3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367" y="2794896"/>
            <a:ext cx="2197362" cy="220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30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A logo for a company&#10;&#10;Description automatically generated">
            <a:extLst>
              <a:ext uri="{FF2B5EF4-FFF2-40B4-BE49-F238E27FC236}">
                <a16:creationId xmlns:a16="http://schemas.microsoft.com/office/drawing/2014/main" id="{5F85EC0D-4DE0-07F0-6368-A2D0D783D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99" y="5934423"/>
            <a:ext cx="1714770" cy="680779"/>
          </a:xfrm>
          <a:prstGeom prst="rect">
            <a:avLst/>
          </a:prstGeom>
        </p:spPr>
      </p:pic>
      <p:pic>
        <p:nvPicPr>
          <p:cNvPr id="5" name="Imagen 7" descr="A yellow rectangular sign with black text&#10;&#10;Description automatically generated">
            <a:extLst>
              <a:ext uri="{FF2B5EF4-FFF2-40B4-BE49-F238E27FC236}">
                <a16:creationId xmlns:a16="http://schemas.microsoft.com/office/drawing/2014/main" id="{95EA9361-1761-14DC-E016-B163612F2C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420" b="29429"/>
          <a:stretch/>
        </p:blipFill>
        <p:spPr>
          <a:xfrm>
            <a:off x="2855258" y="6020495"/>
            <a:ext cx="2472055" cy="508635"/>
          </a:xfrm>
          <a:prstGeom prst="rect">
            <a:avLst/>
          </a:prstGeom>
        </p:spPr>
      </p:pic>
      <p:pic>
        <p:nvPicPr>
          <p:cNvPr id="6" name="Picture 2" descr="Semana de la Ciencia y la Innovación 2024 | Comunidad de Madrid">
            <a:extLst>
              <a:ext uri="{FF2B5EF4-FFF2-40B4-BE49-F238E27FC236}">
                <a16:creationId xmlns:a16="http://schemas.microsoft.com/office/drawing/2014/main" id="{54B80E36-9EEA-C89A-FD1F-FE8EC5FC8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7" b="9135"/>
          <a:stretch/>
        </p:blipFill>
        <p:spPr bwMode="auto">
          <a:xfrm>
            <a:off x="6241581" y="5879473"/>
            <a:ext cx="2321353" cy="7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4" descr="A black and white logo&#10;&#10;Description automatically generated">
            <a:extLst>
              <a:ext uri="{FF2B5EF4-FFF2-40B4-BE49-F238E27FC236}">
                <a16:creationId xmlns:a16="http://schemas.microsoft.com/office/drawing/2014/main" id="{FA435E3E-9910-3A33-146C-1D8C2FEB0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202" y="6036687"/>
            <a:ext cx="2276475" cy="476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D4C400-6080-32C5-59CF-BE207F707509}"/>
              </a:ext>
            </a:extLst>
          </p:cNvPr>
          <p:cNvSpPr txBox="1"/>
          <p:nvPr/>
        </p:nvSpPr>
        <p:spPr>
          <a:xfrm>
            <a:off x="2868699" y="393040"/>
            <a:ext cx="5718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MUCHAS GRACIAS!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3A2A72-4E9D-3206-C013-FB887886CA66}"/>
              </a:ext>
            </a:extLst>
          </p:cNvPr>
          <p:cNvSpPr txBox="1"/>
          <p:nvPr/>
        </p:nvSpPr>
        <p:spPr>
          <a:xfrm>
            <a:off x="840034" y="1480977"/>
            <a:ext cx="10236970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highlight>
                  <a:srgbClr val="FFFF00"/>
                </a:highlight>
              </a:rPr>
              <a:t>Fechas</a:t>
            </a:r>
            <a:r>
              <a:rPr lang="en-US" sz="2800" b="1" dirty="0">
                <a:highlight>
                  <a:srgbClr val="FFFF00"/>
                </a:highlight>
              </a:rPr>
              <a:t> y </a:t>
            </a:r>
            <a:r>
              <a:rPr lang="en-US" sz="2800" b="1" dirty="0" err="1">
                <a:highlight>
                  <a:srgbClr val="FFFF00"/>
                </a:highlight>
              </a:rPr>
              <a:t>lugares</a:t>
            </a:r>
            <a:r>
              <a:rPr lang="en-US" sz="2800" b="1" dirty="0">
                <a:highlight>
                  <a:srgbClr val="FFFF00"/>
                </a:highlight>
              </a:rPr>
              <a:t> clave:</a:t>
            </a:r>
            <a:endParaRPr lang="en-GB" sz="2800" b="1" i="0" u="none" strike="noStrike" dirty="0">
              <a:solidFill>
                <a:srgbClr val="6D6363"/>
              </a:solidFill>
              <a:effectLst/>
              <a:latin typeface="-apple-system"/>
            </a:endParaRPr>
          </a:p>
          <a:p>
            <a:r>
              <a:rPr lang="en-GB" sz="2800" i="0" u="none" strike="noStrike" dirty="0">
                <a:effectLst/>
                <a:latin typeface="-apple-system"/>
              </a:rPr>
              <a:t>XIII IAOM Conference in Madrid</a:t>
            </a:r>
          </a:p>
          <a:p>
            <a:r>
              <a:rPr lang="en-GB" sz="2800" dirty="0">
                <a:latin typeface="-apple-system"/>
              </a:rPr>
              <a:t>May 22 – 24 2025 </a:t>
            </a:r>
            <a:endParaRPr lang="en-GB" sz="2800" i="0" u="none" strike="noStrike" dirty="0">
              <a:effectLst/>
              <a:latin typeface="-apple-system"/>
            </a:endParaRPr>
          </a:p>
          <a:p>
            <a:r>
              <a:rPr lang="en-GB" i="0" u="none" strike="noStrike" dirty="0">
                <a:effectLst/>
                <a:latin typeface="-apple-system"/>
              </a:rPr>
              <a:t>Universidad CEU San Pablo, </a:t>
            </a:r>
          </a:p>
          <a:p>
            <a:r>
              <a:rPr lang="en-GB" i="0" u="none" strike="noStrike" dirty="0">
                <a:effectLst/>
                <a:latin typeface="-apple-system"/>
              </a:rPr>
              <a:t>School of Business and Economics, Madrid (Spain)</a:t>
            </a:r>
          </a:p>
          <a:p>
            <a:endParaRPr lang="en-GB" i="0" u="none" strike="noStrike" dirty="0">
              <a:effectLst/>
              <a:latin typeface="-apple-system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Paper submission deadline: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December 1, 2024</a:t>
            </a:r>
          </a:p>
          <a:p>
            <a:r>
              <a:rPr lang="en-US" dirty="0"/>
              <a:t>Notification of acceptance/rejection: January 8, 2025</a:t>
            </a:r>
          </a:p>
          <a:p>
            <a:r>
              <a:rPr lang="en-US" dirty="0"/>
              <a:t>Conference website: </a:t>
            </a:r>
            <a:r>
              <a:rPr lang="en-US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https://www.uspceu.com/investigacion/xiii-congreso-iaom</a:t>
            </a:r>
            <a:endParaRPr lang="en-US" dirty="0"/>
          </a:p>
          <a:p>
            <a:endParaRPr lang="en-US" dirty="0"/>
          </a:p>
          <a:p>
            <a:r>
              <a:rPr lang="en-US" dirty="0"/>
              <a:t>Más </a:t>
            </a:r>
            <a:r>
              <a:rPr lang="en-US" dirty="0" err="1"/>
              <a:t>informacion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Iberoamerican</a:t>
            </a:r>
            <a:r>
              <a:rPr lang="en-US" dirty="0"/>
              <a:t> Academy of Management (IOAM): </a:t>
            </a:r>
            <a:r>
              <a:rPr lang="en-US" dirty="0">
                <a:hlinkClick r:id="rId7"/>
              </a:rPr>
              <a:t>https://www.iberoacademy.org</a:t>
            </a:r>
            <a:endParaRPr lang="en-US" dirty="0"/>
          </a:p>
          <a:p>
            <a:r>
              <a:rPr lang="en-US" dirty="0" err="1"/>
              <a:t>Siguenos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LinkedIn, X y Facebook.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6BB4-4792-E26F-D22A-DEF43446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Referencias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recomendadas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5E821-CE12-1655-52F2-30FE4ECEC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Bansal, P., &amp; Corley, K. (2012). Publishing in AMJ—Part 7: What's different about qualitative research? </a:t>
            </a:r>
            <a:r>
              <a:rPr lang="en-US" sz="18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Academy of Management Journal</a:t>
            </a:r>
            <a:r>
              <a:rPr lang="en-US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55(3), 509-513. doi:10.5465/amj.2012.4003</a:t>
            </a:r>
            <a:endParaRPr lang="en-GB" sz="1800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Grant, A. M., &amp; Pollock, T. G. (2011). Publishing in AMJ—Part 3: Setting the hook. </a:t>
            </a:r>
            <a:r>
              <a:rPr lang="en-GB" sz="18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Academy of Management Journal</a:t>
            </a: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54(5), 873-879. doi:10.5465/amj.2011.4001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Geletkanycz</a:t>
            </a:r>
            <a:r>
              <a:rPr lang="en-GB" sz="1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M., &amp; Tepper, B. J. (2012). Publishing in AMJ—Part 6: Discussing the implications. </a:t>
            </a:r>
            <a:r>
              <a:rPr lang="en-GB" sz="1800" i="1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Academy of Management Journal</a:t>
            </a:r>
            <a:r>
              <a:rPr lang="en-GB" sz="1800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55(2), 256-260. doi:10.5465/amj.2012.4002</a:t>
            </a:r>
            <a:endParaRPr lang="en-GB" sz="1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Sparrowe</a:t>
            </a: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R. T., &amp; Mayer, K. J. (2011). Publishing in AMJ—Part 4: Grounding hypotheses. </a:t>
            </a:r>
            <a:r>
              <a:rPr lang="en-GB" sz="18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Academy of Management Journal</a:t>
            </a: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54(6), 1098-1102. doi:10.5465/amj.2011.4001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Zhang, Y., &amp; Shaw, J. D. (2012). Publishing in AMJ—Part 5: Crafting the methods and results. </a:t>
            </a:r>
            <a:r>
              <a:rPr lang="en-GB" sz="1800" i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Academy of Management Journal</a:t>
            </a:r>
            <a:r>
              <a:rPr lang="en-GB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55(1), 8-12. doi:10.5465/amj.2012.4001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6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412FE-6730-B66E-F6B2-CB514594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595DF-F1AE-B29B-39A9-BDAAEC29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72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b="1" noProof="0" dirty="0">
                <a:solidFill>
                  <a:schemeClr val="accent1"/>
                </a:solidFill>
              </a:rPr>
              <a:t>SEGUNDO Taller: Desarrollando tu artículo </a:t>
            </a:r>
            <a:br>
              <a:rPr lang="es-ES_tradnl" noProof="0" dirty="0"/>
            </a:br>
            <a:endParaRPr lang="es-ES_tradnl" i="1" noProof="0" dirty="0">
              <a:highlight>
                <a:srgbClr val="FFFF00"/>
              </a:highlight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CCC66D3-4DA5-6B13-60E5-2B8E61E8C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859175"/>
              </p:ext>
            </p:extLst>
          </p:nvPr>
        </p:nvGraphicFramePr>
        <p:xfrm>
          <a:off x="386510" y="694653"/>
          <a:ext cx="11418979" cy="5894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846">
                  <a:extLst>
                    <a:ext uri="{9D8B030D-6E8A-4147-A177-3AD203B41FA5}">
                      <a16:colId xmlns:a16="http://schemas.microsoft.com/office/drawing/2014/main" val="1168066640"/>
                    </a:ext>
                  </a:extLst>
                </a:gridCol>
                <a:gridCol w="2171346">
                  <a:extLst>
                    <a:ext uri="{9D8B030D-6E8A-4147-A177-3AD203B41FA5}">
                      <a16:colId xmlns:a16="http://schemas.microsoft.com/office/drawing/2014/main" val="209344434"/>
                    </a:ext>
                  </a:extLst>
                </a:gridCol>
                <a:gridCol w="5565350">
                  <a:extLst>
                    <a:ext uri="{9D8B030D-6E8A-4147-A177-3AD203B41FA5}">
                      <a16:colId xmlns:a16="http://schemas.microsoft.com/office/drawing/2014/main" val="1089538074"/>
                    </a:ext>
                  </a:extLst>
                </a:gridCol>
                <a:gridCol w="1961437">
                  <a:extLst>
                    <a:ext uri="{9D8B030D-6E8A-4147-A177-3AD203B41FA5}">
                      <a16:colId xmlns:a16="http://schemas.microsoft.com/office/drawing/2014/main" val="1674503873"/>
                    </a:ext>
                  </a:extLst>
                </a:gridCol>
              </a:tblGrid>
              <a:tr h="488986">
                <a:tc>
                  <a:txBody>
                    <a:bodyPr/>
                    <a:lstStyle/>
                    <a:p>
                      <a:r>
                        <a:rPr lang="es-ES_tradnl" noProof="0" dirty="0"/>
                        <a:t>Duración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Sesión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Presentadores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/>
                        <a:t>Material</a:t>
                      </a: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68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/>
                        <a:t>15.00-15.05 (5’)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00" noProof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Introducción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Moderador/Ruth*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/>
                        <a:t>Presentación 2º Taller</a:t>
                      </a:r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01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/>
                        <a:t>15.05-16.05 (45’ + 15’)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800" kern="100" noProof="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Sesión plenaria: 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Elaborando tu artículo para la AOM y la IAOM</a:t>
                      </a:r>
                      <a:endParaRPr lang="es-ES_tradnl" sz="1800" kern="100" noProof="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s-ES_tradnl" sz="1800" kern="100" noProof="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_tradnl" sz="1800" kern="100" noProof="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Ronda de preguntas</a:t>
                      </a:r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noProof="0" dirty="0"/>
                        <a:t>Gabriela Contreras (</a:t>
                      </a:r>
                      <a:r>
                        <a:rPr lang="es-ES_tradnl" noProof="0" dirty="0" err="1"/>
                        <a:t>Radboud</a:t>
                      </a:r>
                      <a:r>
                        <a:rPr lang="es-ES_tradnl" noProof="0" dirty="0"/>
                        <a:t> </a:t>
                      </a:r>
                      <a:r>
                        <a:rPr lang="es-ES_tradnl" noProof="0" dirty="0" err="1"/>
                        <a:t>University</a:t>
                      </a:r>
                      <a:r>
                        <a:rPr lang="es-ES_tradnl" noProof="0" dirty="0"/>
                        <a:t>; NL)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_tradnl" noProof="0" dirty="0" err="1"/>
                        <a:t>Wafa</a:t>
                      </a:r>
                      <a:r>
                        <a:rPr lang="es-ES_tradnl" noProof="0" dirty="0"/>
                        <a:t> </a:t>
                      </a:r>
                      <a:r>
                        <a:rPr lang="es-ES_tradnl" noProof="0" dirty="0" err="1"/>
                        <a:t>Khlif</a:t>
                      </a:r>
                      <a:r>
                        <a:rPr lang="es-ES_tradnl" noProof="0" dirty="0"/>
                        <a:t> (TBS, FR) &amp; </a:t>
                      </a:r>
                      <a:r>
                        <a:rPr lang="es-ES_tradnl" noProof="0" dirty="0" err="1"/>
                        <a:t>Miryam</a:t>
                      </a:r>
                      <a:r>
                        <a:rPr lang="es-ES_tradnl" noProof="0" dirty="0"/>
                        <a:t> Martínez (USPCEU, 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noProof="0" dirty="0"/>
                        <a:t>Lorenzo </a:t>
                      </a:r>
                      <a:r>
                        <a:rPr lang="es-ES_tradnl" noProof="0" dirty="0" err="1"/>
                        <a:t>Escot</a:t>
                      </a:r>
                      <a:r>
                        <a:rPr lang="es-ES_tradnl" noProof="0" dirty="0"/>
                        <a:t> (UCM) &amp; Ricardo Gimeno (</a:t>
                      </a:r>
                      <a:r>
                        <a:rPr lang="es-ES_tradnl" noProof="0" dirty="0" err="1"/>
                        <a:t>BdE</a:t>
                      </a:r>
                      <a:r>
                        <a:rPr lang="es-ES_tradnl" noProof="0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noProof="0" dirty="0"/>
                        <a:t>Len Treviño (FAU, US)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noProof="0" dirty="0"/>
                        <a:t>Luis Gómez-Mejía (ASU, US)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noProof="0" dirty="0"/>
                        <a:t>Herman </a:t>
                      </a:r>
                      <a:r>
                        <a:rPr lang="es-ES_tradnl" noProof="0" dirty="0" err="1"/>
                        <a:t>Aguinis</a:t>
                      </a:r>
                      <a:r>
                        <a:rPr lang="es-ES_tradnl" noProof="0" dirty="0"/>
                        <a:t> (GWU, US)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_tradnl" noProof="0" dirty="0"/>
                        <a:t>Julio de Castro (IE, 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Presentación de apoyo</a:t>
                      </a:r>
                    </a:p>
                    <a:p>
                      <a:r>
                        <a:rPr lang="es-ES_tradnl" noProof="0" dirty="0"/>
                        <a:t>Grabación del Debate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00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/>
                        <a:t>16.05-16.10 (5’)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824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/>
                        <a:t>16.10-16.50 (40’)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Trabajo en grupos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Operaciones, Logística e Innovación Tecnológica (1)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Estrategia y Gobierno Corporativa (2)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Economía y Finanzas (3)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Sostenibilidad y Diversidad (4)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Emprendimiento y Sector Público (5)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Empresa Familiar (6)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Marketing (7)</a:t>
                      </a:r>
                      <a:endParaRPr lang="es-ES_tradnl" b="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95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_tradnl" noProof="0" dirty="0"/>
                        <a:t>16.50-17.00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Clausura/Encuesta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Cuestionario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364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9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C8CD3-232A-CC22-7A48-958D8B12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Desarrollando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artículo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7BF7A-50BB-A676-7ED1-1C083463E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0472"/>
            <a:ext cx="10838793" cy="4686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1. Portada y Título del Artículo</a:t>
            </a:r>
          </a:p>
          <a:p>
            <a:pPr lvl="1"/>
            <a:r>
              <a:rPr lang="es-ES" b="1" dirty="0"/>
              <a:t>Título</a:t>
            </a:r>
            <a:r>
              <a:rPr lang="es-ES" dirty="0"/>
              <a:t> (que no cambiará tras la fecha límite de envío).</a:t>
            </a:r>
          </a:p>
          <a:p>
            <a:pPr lvl="1"/>
            <a:r>
              <a:rPr lang="es-ES" b="1" dirty="0"/>
              <a:t>Resumen</a:t>
            </a:r>
            <a:r>
              <a:rPr lang="es-ES" dirty="0"/>
              <a:t> (máximo 200-250 palabras) que resuma la motivación, enfoque y posibles conclusiones preliminares.</a:t>
            </a:r>
          </a:p>
          <a:p>
            <a:pPr lvl="1"/>
            <a:r>
              <a:rPr lang="es-ES" b="1" dirty="0"/>
              <a:t>Palabras clave</a:t>
            </a:r>
            <a:r>
              <a:rPr lang="es-ES" dirty="0"/>
              <a:t> (entre 3-5).</a:t>
            </a:r>
          </a:p>
          <a:p>
            <a:pPr marL="0" indent="0">
              <a:buNone/>
            </a:pPr>
            <a:r>
              <a:rPr lang="es-ES_tradnl" b="1" noProof="0" dirty="0"/>
              <a:t>2. Introducción. </a:t>
            </a:r>
            <a:r>
              <a:rPr lang="es-ES" b="1" dirty="0"/>
              <a:t>Preguntas Clave</a:t>
            </a:r>
            <a:r>
              <a:rPr lang="es-ES" dirty="0"/>
              <a:t>: (</a:t>
            </a:r>
            <a:r>
              <a:rPr lang="es-ES" b="1" dirty="0">
                <a:highlight>
                  <a:srgbClr val="FFFF00"/>
                </a:highlight>
              </a:rPr>
              <a:t>G. Contreras, </a:t>
            </a:r>
            <a:r>
              <a:rPr lang="es-ES" b="1" dirty="0" err="1">
                <a:highlight>
                  <a:srgbClr val="FFFF00"/>
                </a:highlight>
              </a:rPr>
              <a:t>Radboud</a:t>
            </a:r>
            <a:r>
              <a:rPr lang="es-ES" b="1" dirty="0">
                <a:highlight>
                  <a:srgbClr val="FFFF00"/>
                </a:highlight>
              </a:rPr>
              <a:t> </a:t>
            </a:r>
            <a:r>
              <a:rPr lang="es-ES" b="1" dirty="0" err="1">
                <a:highlight>
                  <a:srgbClr val="FFFF00"/>
                </a:highlight>
              </a:rPr>
              <a:t>University</a:t>
            </a:r>
            <a:r>
              <a:rPr lang="es-ES" dirty="0"/>
              <a:t>)</a:t>
            </a:r>
          </a:p>
          <a:p>
            <a:pPr lvl="1"/>
            <a:r>
              <a:rPr lang="es-ES" b="1" dirty="0"/>
              <a:t>¿A quién le importa? </a:t>
            </a:r>
            <a:r>
              <a:rPr lang="es-ES" dirty="0"/>
              <a:t>Define el tema y su relevancia en teoría y práctica.</a:t>
            </a:r>
          </a:p>
          <a:p>
            <a:pPr lvl="1"/>
            <a:r>
              <a:rPr lang="es-ES" b="1" dirty="0"/>
              <a:t>¿Qué sabemos y qué no? ¿Por qué importa? </a:t>
            </a:r>
            <a:r>
              <a:rPr lang="es-ES" dirty="0"/>
              <a:t>Identifica las brechas en la literatura.</a:t>
            </a:r>
          </a:p>
          <a:p>
            <a:pPr lvl="1"/>
            <a:r>
              <a:rPr lang="es-ES" b="1" dirty="0"/>
              <a:t>¿Qué aprenderemos? </a:t>
            </a:r>
            <a:r>
              <a:rPr lang="es-ES" dirty="0"/>
              <a:t>Explica cómo el estudio avanza en el entendimiento del tema.</a:t>
            </a:r>
          </a:p>
          <a:p>
            <a:pPr marL="457200" lvl="1" indent="0">
              <a:buNone/>
            </a:pPr>
            <a:endParaRPr lang="es-ES_tradnl" b="1" noProof="0" dirty="0"/>
          </a:p>
          <a:p>
            <a:pPr marL="457200" lvl="1" indent="0">
              <a:buNone/>
            </a:pP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53157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DB931-51A7-B5F1-2570-7FC03FCD2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3A0EA-EEE2-E10F-2C2E-701A1092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>
                <a:solidFill>
                  <a:schemeClr val="accent1"/>
                </a:solidFill>
              </a:rPr>
              <a:t>Desarrollando tu artículo: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60C1B-DFF9-8FD7-AFEE-22849E2D3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100"/>
            <a:ext cx="10515600" cy="2633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3. Marco Teórico y Revisión de la Literatura  (</a:t>
            </a:r>
            <a:r>
              <a:rPr lang="es-ES_tradnl" b="1" noProof="0" dirty="0">
                <a:highlight>
                  <a:srgbClr val="FFFF00"/>
                </a:highlight>
              </a:rPr>
              <a:t>W. </a:t>
            </a:r>
            <a:r>
              <a:rPr lang="es-ES_tradnl" b="1" noProof="0" dirty="0" err="1">
                <a:highlight>
                  <a:srgbClr val="FFFF00"/>
                </a:highlight>
              </a:rPr>
              <a:t>Khlif</a:t>
            </a:r>
            <a:r>
              <a:rPr lang="es-ES_tradnl" b="1" noProof="0" dirty="0">
                <a:highlight>
                  <a:srgbClr val="FFFF00"/>
                </a:highlight>
              </a:rPr>
              <a:t>, TBS </a:t>
            </a:r>
            <a:r>
              <a:rPr lang="es-ES_tradnl" b="1" noProof="0" dirty="0" err="1">
                <a:highlight>
                  <a:srgbClr val="FFFF00"/>
                </a:highlight>
              </a:rPr>
              <a:t>Education</a:t>
            </a:r>
            <a:r>
              <a:rPr lang="es-ES" b="1" dirty="0"/>
              <a:t>)</a:t>
            </a:r>
          </a:p>
          <a:p>
            <a:pPr marR="0" lvl="1" fontAlgn="base">
              <a:spcAft>
                <a:spcPct val="0"/>
              </a:spcAft>
              <a:buClrTx/>
              <a:buSzTx/>
              <a:tabLst/>
              <a:defRPr/>
            </a:pPr>
            <a:r>
              <a:rPr lang="es-ES" altLang="es-ES" b="1" dirty="0"/>
              <a:t>Propósito: </a:t>
            </a:r>
            <a:r>
              <a:rPr lang="es-ES" altLang="es-ES" dirty="0"/>
              <a:t>encontrar la respuesta/solución teórica al problema</a:t>
            </a:r>
          </a:p>
          <a:p>
            <a:pPr marR="0" lvl="1" fontAlgn="base">
              <a:spcAft>
                <a:spcPct val="0"/>
              </a:spcAft>
              <a:buClrTx/>
              <a:buSzTx/>
              <a:tabLst/>
              <a:defRPr/>
            </a:pPr>
            <a:r>
              <a:rPr lang="es-ES" altLang="es-ES" b="1" dirty="0"/>
              <a:t>Claves para Construir una Base Teórica Sólida: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es-ES" b="1" dirty="0"/>
              <a:t>¿ </a:t>
            </a:r>
            <a:r>
              <a:rPr lang="es-ES" altLang="es-ES" b="1" dirty="0"/>
              <a:t>Con quien estoy debatiendo? : </a:t>
            </a:r>
            <a:r>
              <a:rPr lang="es-ES" altLang="es-ES" dirty="0"/>
              <a:t>concepto, paradigma, epistemología</a:t>
            </a:r>
            <a:endParaRPr lang="es-ES" altLang="es-ES" b="1" dirty="0"/>
          </a:p>
          <a:p>
            <a:pPr lvl="2" fontAlgn="base">
              <a:spcAft>
                <a:spcPct val="0"/>
              </a:spcAft>
              <a:defRPr/>
            </a:pPr>
            <a:r>
              <a:rPr lang="es-ES" altLang="es-ES" b="1" dirty="0"/>
              <a:t>Diálogo con la Literatura: </a:t>
            </a:r>
            <a:r>
              <a:rPr lang="es-ES" altLang="es-ES" dirty="0"/>
              <a:t>Equilibrar citas relevantes con ideas propias, sin sobrecargar de referencias.</a:t>
            </a:r>
          </a:p>
          <a:p>
            <a:pPr lvl="2" fontAlgn="base">
              <a:spcAft>
                <a:spcPct val="0"/>
              </a:spcAft>
              <a:defRPr/>
            </a:pPr>
            <a:r>
              <a:rPr lang="es-ES" altLang="es-ES" b="1" dirty="0"/>
              <a:t>Argumento Lógico: </a:t>
            </a:r>
            <a:r>
              <a:rPr lang="es-ES" altLang="es-ES" dirty="0"/>
              <a:t>Construir una narrativa que justifique la solución teórica al problema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marL="0" indent="0">
              <a:buNone/>
            </a:pPr>
            <a:endParaRPr lang="es-ES_tradnl" b="1" noProof="0" dirty="0"/>
          </a:p>
          <a:p>
            <a:pPr marL="457200" lvl="1" indent="0">
              <a:buNone/>
            </a:pPr>
            <a:endParaRPr lang="es-ES_tradnl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3A9955-761D-1D4E-CA30-955D592588F8}"/>
              </a:ext>
            </a:extLst>
          </p:cNvPr>
          <p:cNvSpPr/>
          <p:nvPr/>
        </p:nvSpPr>
        <p:spPr>
          <a:xfrm>
            <a:off x="5640397" y="4411135"/>
            <a:ext cx="4071257" cy="2220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METHODOLOGIA CUANTITATIVA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/>
              <a:t>pregunta de </a:t>
            </a:r>
            <a:r>
              <a:rPr lang="es-ES_tradnl" sz="2400" b="1" dirty="0"/>
              <a:t>por qué</a:t>
            </a:r>
            <a:endParaRPr lang="es-ES_tradnl" b="1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01A49-B37E-8C8E-5180-11966A964BB6}"/>
              </a:ext>
            </a:extLst>
          </p:cNvPr>
          <p:cNvSpPr txBox="1"/>
          <p:nvPr/>
        </p:nvSpPr>
        <p:spPr>
          <a:xfrm>
            <a:off x="285751" y="4893235"/>
            <a:ext cx="155448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¿Cómo se abordará la pregunta de investigación?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7251D9-0B70-FF5E-861F-195EECE09A1E}"/>
              </a:ext>
            </a:extLst>
          </p:cNvPr>
          <p:cNvSpPr/>
          <p:nvPr/>
        </p:nvSpPr>
        <p:spPr>
          <a:xfrm>
            <a:off x="2388906" y="4456855"/>
            <a:ext cx="4071257" cy="22206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METHODOLOGIA CUALITATIVA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/>
              <a:t>Pregunta de </a:t>
            </a:r>
            <a:r>
              <a:rPr lang="es-ES_tradnl" sz="2400" b="1" dirty="0"/>
              <a:t>cómo</a:t>
            </a:r>
            <a:endParaRPr lang="es-ES_tradnl" b="1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FFB8BC-E231-17A0-B26E-AE691B8A8538}"/>
              </a:ext>
            </a:extLst>
          </p:cNvPr>
          <p:cNvSpPr txBox="1"/>
          <p:nvPr/>
        </p:nvSpPr>
        <p:spPr>
          <a:xfrm>
            <a:off x="3781826" y="6129927"/>
            <a:ext cx="128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/>
              <a:t>proposición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F6986-143B-53AD-C3AE-567AFC022DFE}"/>
              </a:ext>
            </a:extLst>
          </p:cNvPr>
          <p:cNvSpPr txBox="1"/>
          <p:nvPr/>
        </p:nvSpPr>
        <p:spPr>
          <a:xfrm>
            <a:off x="6996771" y="5908898"/>
            <a:ext cx="102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hipótesis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7F1E8-AA7E-173C-8C2C-139562304034}"/>
              </a:ext>
            </a:extLst>
          </p:cNvPr>
          <p:cNvSpPr txBox="1"/>
          <p:nvPr/>
        </p:nvSpPr>
        <p:spPr>
          <a:xfrm>
            <a:off x="3911861" y="5908898"/>
            <a:ext cx="102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hipótesis</a:t>
            </a:r>
          </a:p>
        </p:txBody>
      </p:sp>
    </p:spTree>
    <p:extLst>
      <p:ext uri="{BB962C8B-B14F-4D97-AF65-F5344CB8AC3E}">
        <p14:creationId xmlns:p14="http://schemas.microsoft.com/office/powerpoint/2010/main" val="165640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3CB16-B7F1-0FA1-7A01-BAE4439D1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09D3-3742-C7E0-988B-421BB430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Desarrollando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artículo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38569-9AD6-3FC2-AAB8-D28E1CF35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433"/>
            <a:ext cx="10838793" cy="2536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b="1" dirty="0"/>
              <a:t>4</a:t>
            </a:r>
            <a:r>
              <a:rPr lang="es-ES_tradnl" b="1" noProof="0" dirty="0"/>
              <a:t>. Métodos: </a:t>
            </a:r>
            <a:r>
              <a:rPr lang="es-ES" b="1" dirty="0"/>
              <a:t>Tres Criterios Fundamentales (</a:t>
            </a:r>
            <a:r>
              <a:rPr lang="es-ES" b="1" dirty="0">
                <a:highlight>
                  <a:srgbClr val="FFFF00"/>
                </a:highlight>
              </a:rPr>
              <a:t>L. </a:t>
            </a:r>
            <a:r>
              <a:rPr lang="es-ES" b="1" dirty="0" err="1">
                <a:highlight>
                  <a:srgbClr val="FFFF00"/>
                </a:highlight>
              </a:rPr>
              <a:t>Escot</a:t>
            </a:r>
            <a:r>
              <a:rPr lang="es-ES" b="1" dirty="0">
                <a:highlight>
                  <a:srgbClr val="FFFF00"/>
                </a:highlight>
              </a:rPr>
              <a:t>, UCM</a:t>
            </a:r>
            <a:r>
              <a:rPr lang="es-ES" b="1" dirty="0"/>
              <a:t>)</a:t>
            </a:r>
            <a:endParaRPr lang="es-ES" dirty="0"/>
          </a:p>
          <a:p>
            <a:pPr lvl="1"/>
            <a:r>
              <a:rPr lang="es-ES" sz="2000" b="1" dirty="0"/>
              <a:t>Completitud: </a:t>
            </a:r>
            <a:r>
              <a:rPr lang="es-ES" sz="2000" dirty="0"/>
              <a:t>Describir detalladamente cómo y por qué se obtuvieron los datos, incluyendo decisiones de muestreo y operacionalización.</a:t>
            </a:r>
          </a:p>
          <a:p>
            <a:pPr lvl="1"/>
            <a:r>
              <a:rPr lang="es-ES" sz="2000" b="1" dirty="0"/>
              <a:t>Claridad: </a:t>
            </a:r>
            <a:r>
              <a:rPr lang="es-ES" sz="2000" dirty="0"/>
              <a:t>Explicar claramente adaptaciones de medidas y justificaciones de codificación para facilitar la comprensión.</a:t>
            </a:r>
          </a:p>
          <a:p>
            <a:pPr lvl="1"/>
            <a:r>
              <a:rPr lang="es-ES" sz="2000" b="1" dirty="0"/>
              <a:t>Credibilidad: </a:t>
            </a:r>
            <a:r>
              <a:rPr lang="es-ES" sz="2000" dirty="0"/>
              <a:t>Justificar las elecciones de muestra, definiciones conceptuales y enfoques de análisis para respaldar la validez del estudio.</a:t>
            </a:r>
          </a:p>
          <a:p>
            <a:pPr marL="457200" lvl="1" indent="0">
              <a:buNone/>
            </a:pPr>
            <a:endParaRPr lang="es-ES_tradnl" b="1" noProof="0" dirty="0"/>
          </a:p>
          <a:p>
            <a:pPr marL="457200" lvl="1" indent="0">
              <a:buNone/>
            </a:pPr>
            <a:endParaRPr lang="es-ES_tradnl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B88729-81ED-79F4-EDE7-42B1173B755D}"/>
              </a:ext>
            </a:extLst>
          </p:cNvPr>
          <p:cNvSpPr txBox="1">
            <a:spLocks/>
          </p:cNvSpPr>
          <p:nvPr/>
        </p:nvSpPr>
        <p:spPr>
          <a:xfrm>
            <a:off x="838200" y="4084193"/>
            <a:ext cx="10838793" cy="2536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_tradnl" b="1" dirty="0"/>
              <a:t>5. Resultados: </a:t>
            </a:r>
            <a:r>
              <a:rPr lang="es-ES" b="1" dirty="0"/>
              <a:t>Tres Criterios Fundamentales </a:t>
            </a:r>
          </a:p>
          <a:p>
            <a:pPr lvl="1"/>
            <a:r>
              <a:rPr lang="es-ES" sz="2000" b="1" dirty="0"/>
              <a:t>Completitud: </a:t>
            </a:r>
            <a:r>
              <a:rPr lang="es-ES" sz="2000" dirty="0"/>
              <a:t>Incluir tablas de estadísticas descriptivas y explicar el tamaño de muestra y unidad de análisis en cada modelo.</a:t>
            </a:r>
          </a:p>
          <a:p>
            <a:pPr lvl="1"/>
            <a:r>
              <a:rPr lang="es-ES" sz="2000" b="1" dirty="0"/>
              <a:t>Claridad: </a:t>
            </a:r>
            <a:r>
              <a:rPr lang="es-ES" sz="2000" dirty="0"/>
              <a:t>Relacionar resultados directamente con las hipótesis, mencionando hipótesis respaldadas y no respaldadas.</a:t>
            </a:r>
          </a:p>
          <a:p>
            <a:pPr lvl="1"/>
            <a:r>
              <a:rPr lang="es-ES" sz="2000" b="1" dirty="0"/>
              <a:t>Credibilidad: </a:t>
            </a:r>
            <a:r>
              <a:rPr lang="es-ES" sz="2000" dirty="0"/>
              <a:t>Usar análisis adicionales (</a:t>
            </a:r>
            <a:r>
              <a:rPr lang="es-ES" sz="2000" dirty="0" err="1"/>
              <a:t>e.g</a:t>
            </a:r>
            <a:r>
              <a:rPr lang="es-ES" sz="2000" dirty="0"/>
              <a:t>., gráficos de efectos de interacción, pruebas de robustez) para demostrar solidez y relevancia práctica de los resultados.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s-ES_tradnl" b="1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1577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B7130-366C-14D3-57F3-EA3D2F57B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D5EE-D00F-693C-6C4E-5B75C112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22796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Desarrollando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tu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artículo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14FBF6-74CC-D38B-62BC-B52EF02ABEB7}"/>
              </a:ext>
            </a:extLst>
          </p:cNvPr>
          <p:cNvSpPr txBox="1">
            <a:spLocks/>
          </p:cNvSpPr>
          <p:nvPr/>
        </p:nvSpPr>
        <p:spPr>
          <a:xfrm>
            <a:off x="676603" y="1255522"/>
            <a:ext cx="10838793" cy="327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Discusión e Implicaciones teóricas </a:t>
            </a:r>
            <a:r>
              <a:rPr lang="es-ES" sz="3000" b="1" dirty="0"/>
              <a:t>(</a:t>
            </a:r>
            <a:r>
              <a:rPr lang="es-ES" sz="3000" b="1" dirty="0">
                <a:highlight>
                  <a:srgbClr val="FFFF00"/>
                </a:highlight>
              </a:rPr>
              <a:t>R. Gimeno, Banco de España</a:t>
            </a:r>
            <a:r>
              <a:rPr lang="es-ES" sz="3000" b="1" dirty="0"/>
              <a:t>)</a:t>
            </a:r>
            <a:endParaRPr lang="es-ES" sz="3000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600" b="1" dirty="0"/>
              <a:t>Propósito: </a:t>
            </a:r>
            <a:r>
              <a:rPr kumimoji="0" lang="es-ES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discusión debe analizar por qué los hallazgos son importantes y cómo enriquecen el entendimiento teórico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600" b="1" dirty="0"/>
              <a:t>Enfoque Eficaz: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s-ES" sz="2200" b="1" dirty="0"/>
              <a:t>Revisitar la Pregunta Teórica: </a:t>
            </a:r>
            <a:r>
              <a:rPr lang="es-ES" sz="2200" dirty="0"/>
              <a:t>Retomar la pregunta inicial para demostrar cómo el estudio contribuye al avance teórico.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s-ES" sz="2200" b="1" dirty="0"/>
              <a:t>Sintetizar Hallazgos: </a:t>
            </a:r>
            <a:r>
              <a:rPr lang="es-ES" sz="2200" dirty="0"/>
              <a:t>Integrar los resultados de forma que formen una narrativa teórica coherente.</a:t>
            </a:r>
          </a:p>
          <a:p>
            <a:pPr marL="1371600" lvl="2" indent="-457200">
              <a:lnSpc>
                <a:spcPct val="100000"/>
              </a:lnSpc>
              <a:buFont typeface="+mj-lt"/>
              <a:buAutoNum type="arabicPeriod"/>
            </a:pPr>
            <a:r>
              <a:rPr lang="es-ES" sz="2200" b="1" dirty="0"/>
              <a:t>Explorar Nuevos Horizontes: </a:t>
            </a:r>
            <a:r>
              <a:rPr lang="es-ES" sz="2200" dirty="0"/>
              <a:t>Profundizar en los mecanismos detrás de los hallazgos y su relación con investigaciones previas.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5D9F89-2980-AF86-97E2-B626C9086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072" y="4663313"/>
            <a:ext cx="10838793" cy="20977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b="1" noProof="0" dirty="0"/>
              <a:t>7.</a:t>
            </a:r>
            <a:r>
              <a:rPr lang="es-ES_tradnl" noProof="0" dirty="0"/>
              <a:t> </a:t>
            </a:r>
            <a:r>
              <a:rPr lang="es-ES_tradnl" b="1" noProof="0" dirty="0"/>
              <a:t>Referencias</a:t>
            </a:r>
          </a:p>
          <a:p>
            <a:pPr lvl="1"/>
            <a:r>
              <a:rPr lang="es-ES" b="1" dirty="0"/>
              <a:t>Lista completa de referencias </a:t>
            </a:r>
            <a:r>
              <a:rPr lang="es-ES" dirty="0"/>
              <a:t>siguiendo el formato adecuado</a:t>
            </a:r>
            <a:r>
              <a:rPr lang="es-ES" b="1" dirty="0"/>
              <a:t>.</a:t>
            </a:r>
          </a:p>
          <a:p>
            <a:pPr marL="0" indent="0">
              <a:buNone/>
            </a:pPr>
            <a:r>
              <a:rPr lang="es-ES" b="1" dirty="0"/>
              <a:t>8. Apéndices (si es necesario)</a:t>
            </a:r>
          </a:p>
          <a:p>
            <a:pPr lvl="1"/>
            <a:r>
              <a:rPr lang="es-ES" dirty="0"/>
              <a:t>Agrega cualquier </a:t>
            </a:r>
            <a:r>
              <a:rPr lang="es-ES" b="1" dirty="0"/>
              <a:t>material complementario relevante </a:t>
            </a:r>
            <a:r>
              <a:rPr lang="es-ES" dirty="0"/>
              <a:t>que no esté directamente en el cuerpo del texto (p. ej., cuestionarios, esquemas detallados).</a:t>
            </a:r>
          </a:p>
          <a:p>
            <a:endParaRPr lang="es-ES_tradnl" dirty="0"/>
          </a:p>
          <a:p>
            <a:pPr marL="457200" lvl="1" indent="0">
              <a:buNone/>
            </a:pP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86109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3C27-2BED-76C7-988B-988C35E99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4584-8030-38DA-122E-69A9367D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19" y="442763"/>
            <a:ext cx="11644223" cy="997331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Características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artículos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cualitativos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100" b="1" dirty="0">
                <a:latin typeface="+mn-lt"/>
                <a:ea typeface="+mn-ea"/>
                <a:cs typeface="+mn-cs"/>
              </a:rPr>
              <a:t>(</a:t>
            </a:r>
            <a:r>
              <a:rPr lang="en-US" sz="3100" b="1" dirty="0">
                <a:highlight>
                  <a:srgbClr val="FFFF00"/>
                </a:highlight>
                <a:latin typeface="+mn-lt"/>
                <a:ea typeface="+mn-ea"/>
                <a:cs typeface="+mn-cs"/>
              </a:rPr>
              <a:t>M. Martínez, USPCEU</a:t>
            </a:r>
            <a:r>
              <a:rPr lang="en-US" sz="3100" b="1" dirty="0"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1C8D6-DF56-11EE-49A9-0ECC9F28F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59" y="1697609"/>
            <a:ext cx="10838793" cy="4351338"/>
          </a:xfrm>
        </p:spPr>
        <p:txBody>
          <a:bodyPr>
            <a:normAutofit/>
          </a:bodyPr>
          <a:lstStyle/>
          <a:p>
            <a:r>
              <a:rPr lang="es-ES" b="1" dirty="0"/>
              <a:t>Construcción Inductiva de Teoría</a:t>
            </a:r>
            <a:r>
              <a:rPr lang="es-ES" dirty="0"/>
              <a:t>: La teoría se desarrolla a partir de los datos, con énfasis en fenómenos específicos.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Estructura</a:t>
            </a:r>
            <a:r>
              <a:rPr lang="es-ES" dirty="0"/>
              <a:t>: Introducción breve; discusión extendida que vincula datos y teoría.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Métodos Detallados</a:t>
            </a:r>
            <a:r>
              <a:rPr lang="es-ES" dirty="0"/>
              <a:t>: Transparencia en la recolección y análisis de datos, con enfoque en el proceso.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Narrativa Visual</a:t>
            </a:r>
            <a:r>
              <a:rPr lang="es-ES" dirty="0"/>
              <a:t>: Uso creativo de gráficos y citas para ilustrar hallazgos y conectar datos y teoría.</a:t>
            </a:r>
          </a:p>
        </p:txBody>
      </p:sp>
    </p:spTree>
    <p:extLst>
      <p:ext uri="{BB962C8B-B14F-4D97-AF65-F5344CB8AC3E}">
        <p14:creationId xmlns:p14="http://schemas.microsoft.com/office/powerpoint/2010/main" val="329698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0CC20-0DDF-D057-4822-47A5B673B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0CC5-470F-4525-11D1-E5C20F50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Artículo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</a:t>
            </a:r>
            <a:r>
              <a:rPr lang="en-US" b="1" dirty="0">
                <a:solidFill>
                  <a:srgbClr val="FF0000"/>
                </a:solidFill>
              </a:rPr>
              <a:t> Desarrollo: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B0631-7C10-3788-BC97-F153C841E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8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/>
              <a:t>5. Resultados Preliminares o Expectativas de Resultados</a:t>
            </a:r>
          </a:p>
          <a:p>
            <a:pPr lvl="1"/>
            <a:r>
              <a:rPr lang="es-ES" b="1" dirty="0"/>
              <a:t>Incluir algunos hallazgos preliminares, </a:t>
            </a:r>
            <a:r>
              <a:rPr lang="es-ES" dirty="0"/>
              <a:t>si los hay</a:t>
            </a:r>
            <a:r>
              <a:rPr lang="es-ES" b="1" dirty="0"/>
              <a:t>.</a:t>
            </a:r>
          </a:p>
          <a:p>
            <a:pPr lvl="1"/>
            <a:r>
              <a:rPr lang="es-ES" b="1" dirty="0"/>
              <a:t>Alternativamente, describe los resultados esperados </a:t>
            </a:r>
            <a:r>
              <a:rPr lang="es-ES" dirty="0"/>
              <a:t>y cómo se alinean con las hipótesis.</a:t>
            </a:r>
          </a:p>
          <a:p>
            <a:pPr marL="457200" lvl="1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_tradnl" b="1" noProof="0" dirty="0"/>
              <a:t>6.</a:t>
            </a:r>
            <a:r>
              <a:rPr lang="es-ES_tradnl" noProof="0" dirty="0"/>
              <a:t> </a:t>
            </a:r>
            <a:r>
              <a:rPr lang="es-ES_tradnl" b="1" noProof="0" dirty="0"/>
              <a:t>Discusión y Conclusión</a:t>
            </a:r>
          </a:p>
          <a:p>
            <a:pPr lvl="1"/>
            <a:r>
              <a:rPr lang="es-ES" b="1" dirty="0"/>
              <a:t>Reflexiona sobre el significado de los hallazgos preliminares </a:t>
            </a:r>
            <a:r>
              <a:rPr lang="es-ES" dirty="0"/>
              <a:t>o planteamientos de posibles aportes al campo.</a:t>
            </a:r>
          </a:p>
          <a:p>
            <a:pPr lvl="1"/>
            <a:r>
              <a:rPr lang="es-ES" b="1" dirty="0"/>
              <a:t>Identifica áreas en las que podrías beneficiarte del </a:t>
            </a:r>
            <a:r>
              <a:rPr lang="es-ES" b="1" dirty="0" err="1"/>
              <a:t>feedback</a:t>
            </a:r>
            <a:r>
              <a:rPr lang="es-ES" b="1" dirty="0"/>
              <a:t> </a:t>
            </a:r>
            <a:r>
              <a:rPr lang="es-ES" dirty="0"/>
              <a:t>recibido en el congreso.</a:t>
            </a:r>
            <a:endParaRPr lang="es-ES_tradnl" dirty="0"/>
          </a:p>
          <a:p>
            <a:pPr marL="457200" lvl="1" indent="0">
              <a:buNone/>
            </a:pPr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7875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A2CA5-CB81-92D5-0891-452EA23F1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DD4C9-5225-841A-D2F8-0232D19A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Criterios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formales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artículo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DE09B3-C6C7-C723-580B-BC66FFFC0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832" y="1465421"/>
            <a:ext cx="10411968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Extensión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Mínimo: 3 páginas (considerado material suficiente).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Máximo: 10 páginas, incluyendo título, resumen, palabras clave, figuras, tablas, apéndices y referencias.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altLang="es-E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Formato del Documento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Tamaño de página: 21.59 × 27.94 cm (8.5" × 11").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Márgenes: 2.5 cm en todos los lados.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Fuente: Times New </a:t>
            </a:r>
            <a:r>
              <a:rPr kumimoji="0" lang="es-ES" altLang="es-E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Roman</a:t>
            </a: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tamaño 12 puntos.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Espaciado: Doble espacio en el texto principal; espacio sencillo para las referencias.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Numeración de Páginas: Todas las páginas deben estar numeradas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s-ES" altLang="es-E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Anonimización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El documento debe estar completamente anonimizado, sin nombres de autores ni afiliaciones.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alt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 debe contener ningún rastro de cambios ni comentarios previos.</a:t>
            </a:r>
          </a:p>
        </p:txBody>
      </p:sp>
    </p:spTree>
    <p:extLst>
      <p:ext uri="{BB962C8B-B14F-4D97-AF65-F5344CB8AC3E}">
        <p14:creationId xmlns:p14="http://schemas.microsoft.com/office/powerpoint/2010/main" val="1951982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1553</Words>
  <Application>Microsoft Macintosh PowerPoint</Application>
  <PresentationFormat>Widescreen</PresentationFormat>
  <Paragraphs>155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-apple-system</vt:lpstr>
      <vt:lpstr>Arial</vt:lpstr>
      <vt:lpstr>Arial Black</vt:lpstr>
      <vt:lpstr>Calibri</vt:lpstr>
      <vt:lpstr>Calibri Light</vt:lpstr>
      <vt:lpstr>Cambria</vt:lpstr>
      <vt:lpstr>Wingdings</vt:lpstr>
      <vt:lpstr>Tema de Office</vt:lpstr>
      <vt:lpstr>PowerPoint Presentation</vt:lpstr>
      <vt:lpstr>SEGUNDO Taller: Desarrollando tu artículo  </vt:lpstr>
      <vt:lpstr>Desarrollando tu artículo:</vt:lpstr>
      <vt:lpstr>Desarrollando tu artículo:</vt:lpstr>
      <vt:lpstr>Desarrollando tu artículo:</vt:lpstr>
      <vt:lpstr>Desarrollando tu artículo:</vt:lpstr>
      <vt:lpstr>Características de artículos cualitativos (M. Martínez, USPCEU)</vt:lpstr>
      <vt:lpstr>Artículo en Desarrollo:</vt:lpstr>
      <vt:lpstr>Criterios formales artículo:</vt:lpstr>
      <vt:lpstr>Grupos de trabajo:</vt:lpstr>
      <vt:lpstr>Encuesta participantes:</vt:lpstr>
      <vt:lpstr>Encuesta investigadores/as:</vt:lpstr>
      <vt:lpstr>PowerPoint Presentation</vt:lpstr>
      <vt:lpstr>Referencias recomendadas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Ruth Mateos de Cabo</dc:creator>
  <cp:lastModifiedBy>Wafa Khlif</cp:lastModifiedBy>
  <cp:revision>6</cp:revision>
  <cp:lastPrinted>2024-11-14T21:38:21Z</cp:lastPrinted>
  <dcterms:created xsi:type="dcterms:W3CDTF">2024-11-12T21:16:06Z</dcterms:created>
  <dcterms:modified xsi:type="dcterms:W3CDTF">2024-11-14T22:18:26Z</dcterms:modified>
</cp:coreProperties>
</file>